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93" r:id="rId4"/>
    <p:sldMasterId id="2147484372" r:id="rId5"/>
  </p:sldMasterIdLst>
  <p:notesMasterIdLst>
    <p:notesMasterId r:id="rId24"/>
  </p:notesMasterIdLst>
  <p:handoutMasterIdLst>
    <p:handoutMasterId r:id="rId25"/>
  </p:handoutMasterIdLst>
  <p:sldIdLst>
    <p:sldId id="267" r:id="rId6"/>
    <p:sldId id="268" r:id="rId7"/>
    <p:sldId id="269" r:id="rId8"/>
    <p:sldId id="270" r:id="rId9"/>
    <p:sldId id="277" r:id="rId10"/>
    <p:sldId id="278" r:id="rId11"/>
    <p:sldId id="274" r:id="rId12"/>
    <p:sldId id="272" r:id="rId13"/>
    <p:sldId id="273" r:id="rId14"/>
    <p:sldId id="275" r:id="rId15"/>
    <p:sldId id="276" r:id="rId16"/>
    <p:sldId id="279" r:id="rId17"/>
    <p:sldId id="281" r:id="rId18"/>
    <p:sldId id="280" r:id="rId19"/>
    <p:sldId id="282" r:id="rId20"/>
    <p:sldId id="283" r:id="rId21"/>
    <p:sldId id="284" r:id="rId22"/>
    <p:sldId id="271" r:id="rId23"/>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956">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snapToObjects="1">
      <p:cViewPr varScale="1">
        <p:scale>
          <a:sx n="114" d="100"/>
          <a:sy n="114" d="100"/>
        </p:scale>
        <p:origin x="78" y="171"/>
      </p:cViewPr>
      <p:guideLst>
        <p:guide orient="horz" pos="29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9" d="100"/>
          <a:sy n="109" d="100"/>
        </p:scale>
        <p:origin x="-430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77E852F6-D4E2-44FE-B033-1DA671511501}" type="datetime1">
              <a:rPr lang="en-US" altLang="en-US"/>
              <a:pPr/>
              <a:t>10/21/2021</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043B08B-02EC-4607-9DE2-C2347A7CA894}" type="slidenum">
              <a:rPr lang="en-US" altLang="en-US"/>
              <a:pPr/>
              <a:t>‹#›</a:t>
            </a:fld>
            <a:endParaRPr lang="en-US" altLang="en-US"/>
          </a:p>
        </p:txBody>
      </p:sp>
    </p:spTree>
    <p:extLst>
      <p:ext uri="{BB962C8B-B14F-4D97-AF65-F5344CB8AC3E}">
        <p14:creationId xmlns:p14="http://schemas.microsoft.com/office/powerpoint/2010/main" val="852900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49156CF8-5D84-4BEF-A8C7-1ACBC20B7DC2}" type="datetime1">
              <a:rPr lang="en-US" altLang="en-US"/>
              <a:pPr/>
              <a:t>10/21/2021</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D91CFBF-D6BE-4E59-BD38-41A60FF2D99F}" type="slidenum">
              <a:rPr lang="en-US" altLang="en-US"/>
              <a:pPr/>
              <a:t>‹#›</a:t>
            </a:fld>
            <a:endParaRPr lang="en-US" altLang="en-US"/>
          </a:p>
        </p:txBody>
      </p:sp>
    </p:spTree>
    <p:extLst>
      <p:ext uri="{BB962C8B-B14F-4D97-AF65-F5344CB8AC3E}">
        <p14:creationId xmlns:p14="http://schemas.microsoft.com/office/powerpoint/2010/main" val="62819603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05" y="1598168"/>
            <a:ext cx="6512273" cy="933758"/>
          </a:xfrm>
        </p:spPr>
        <p:txBody>
          <a:bodyPr anchor="b">
            <a:normAutofit/>
          </a:bodyPr>
          <a:lstStyle>
            <a:lvl1pPr>
              <a:defRPr sz="2200" b="1" baseline="0">
                <a:solidFill>
                  <a:schemeClr val="accent2">
                    <a:lumMod val="40000"/>
                    <a:lumOff val="60000"/>
                  </a:schemeClr>
                </a:solidFill>
                <a:latin typeface="Arial Narrow"/>
                <a:cs typeface="Arial Narrow"/>
              </a:defRPr>
            </a:lvl1pPr>
          </a:lstStyle>
          <a:p>
            <a:r>
              <a:rPr lang="en-US" smtClean="0"/>
              <a:t>Click to edit Master title style</a:t>
            </a:r>
            <a:endParaRPr lang="en-US" dirty="0"/>
          </a:p>
        </p:txBody>
      </p:sp>
      <p:sp>
        <p:nvSpPr>
          <p:cNvPr id="3" name="Subtitle 2"/>
          <p:cNvSpPr>
            <a:spLocks noGrp="1"/>
          </p:cNvSpPr>
          <p:nvPr>
            <p:ph type="subTitle" idx="1"/>
          </p:nvPr>
        </p:nvSpPr>
        <p:spPr>
          <a:xfrm>
            <a:off x="548105" y="2531096"/>
            <a:ext cx="6512273" cy="697655"/>
          </a:xfrm>
        </p:spPr>
        <p:txBody>
          <a:bodyPr>
            <a:normAutofit/>
          </a:bodyPr>
          <a:lstStyle>
            <a:lvl1pPr marL="0" indent="0" algn="l">
              <a:spcBef>
                <a:spcPts val="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4"/>
          <p:cNvSpPr>
            <a:spLocks noGrp="1"/>
          </p:cNvSpPr>
          <p:nvPr>
            <p:ph type="body" sz="quarter" idx="10"/>
          </p:nvPr>
        </p:nvSpPr>
        <p:spPr>
          <a:xfrm>
            <a:off x="548453" y="4495268"/>
            <a:ext cx="6511925" cy="305857"/>
          </a:xfrm>
          <a:noFill/>
        </p:spPr>
        <p:txBody>
          <a:bodyPr/>
          <a:lstStyle>
            <a:lvl1pPr>
              <a:defRPr sz="1000">
                <a:solidFill>
                  <a:schemeClr val="accent2">
                    <a:lumMod val="40000"/>
                    <a:lumOff val="60000"/>
                  </a:schemeClr>
                </a:solidFill>
              </a:defRPr>
            </a:lvl1pPr>
          </a:lstStyle>
          <a:p>
            <a:pPr lvl="0"/>
            <a:r>
              <a:rPr lang="en-US" smtClean="0"/>
              <a:t>Edit Master text styles</a:t>
            </a:r>
          </a:p>
        </p:txBody>
      </p:sp>
    </p:spTree>
    <p:extLst>
      <p:ext uri="{BB962C8B-B14F-4D97-AF65-F5344CB8AC3E}">
        <p14:creationId xmlns:p14="http://schemas.microsoft.com/office/powerpoint/2010/main" val="1673442598"/>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extBox 11"/>
          <p:cNvSpPr txBox="1">
            <a:spLocks noChangeArrowheads="1"/>
          </p:cNvSpPr>
          <p:nvPr/>
        </p:nvSpPr>
        <p:spPr bwMode="auto">
          <a:xfrm>
            <a:off x="2500313" y="2227263"/>
            <a:ext cx="40703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defRPr/>
            </a:pPr>
            <a:r>
              <a:rPr lang="en-GB" sz="2400" b="1" cap="all" dirty="0" smtClean="0">
                <a:solidFill>
                  <a:schemeClr val="accent1"/>
                </a:solidFill>
                <a:latin typeface="Arial Narrow" charset="0"/>
                <a:cs typeface="Arial Narrow" charset="0"/>
              </a:rPr>
              <a:t>Thank you!</a:t>
            </a:r>
          </a:p>
        </p:txBody>
      </p:sp>
    </p:spTree>
    <p:extLst>
      <p:ext uri="{BB962C8B-B14F-4D97-AF65-F5344CB8AC3E}">
        <p14:creationId xmlns:p14="http://schemas.microsoft.com/office/powerpoint/2010/main" val="92768065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lvl="0"/>
            <a:fld id="{8E2F41D0-9AED-4AFE-9028-551C58B13B24}" type="datetime1">
              <a:rPr lang="en-US" smtClean="0"/>
              <a:pPr lvl="0"/>
              <a:t>10/21/2021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1F7157FD-04BF-438C-BBD4-72711647E948}" type="slidenum">
              <a:rPr lang="en-GB" smtClean="0"/>
              <a:t>‹#›</a:t>
            </a:fld>
            <a:endParaRPr lang="en-GB"/>
          </a:p>
        </p:txBody>
      </p:sp>
    </p:spTree>
    <p:extLst>
      <p:ext uri="{BB962C8B-B14F-4D97-AF65-F5344CB8AC3E}">
        <p14:creationId xmlns:p14="http://schemas.microsoft.com/office/powerpoint/2010/main" val="39255058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62F353E3-5FBD-4541-A67D-C064EB8B8EC8}" type="datetime1">
              <a:rPr lang="en-US" smtClean="0"/>
              <a:pPr lvl="0"/>
              <a:t>10/21/2021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6DB0BF4-2BE2-44C2-9282-15390C3629B5}" type="slidenum">
              <a:rPr lang="en-GB" smtClean="0"/>
              <a:t>‹#›</a:t>
            </a:fld>
            <a:endParaRPr lang="en-GB"/>
          </a:p>
        </p:txBody>
      </p:sp>
    </p:spTree>
    <p:extLst>
      <p:ext uri="{BB962C8B-B14F-4D97-AF65-F5344CB8AC3E}">
        <p14:creationId xmlns:p14="http://schemas.microsoft.com/office/powerpoint/2010/main" val="27457778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lvl="0"/>
            <a:fld id="{C774E1A6-35B4-458F-BFA2-142C17F0602E}" type="datetime1">
              <a:rPr lang="en-US" smtClean="0"/>
              <a:pPr lvl="0"/>
              <a:t>10/21/2021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4A56E6A2-D5CE-492F-9CE1-42554C36660C}" type="slidenum">
              <a:rPr lang="en-GB" smtClean="0"/>
              <a:t>‹#›</a:t>
            </a:fld>
            <a:endParaRPr lang="en-GB"/>
          </a:p>
        </p:txBody>
      </p:sp>
    </p:spTree>
    <p:extLst>
      <p:ext uri="{BB962C8B-B14F-4D97-AF65-F5344CB8AC3E}">
        <p14:creationId xmlns:p14="http://schemas.microsoft.com/office/powerpoint/2010/main" val="4210028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lvl="0"/>
            <a:fld id="{65038A2A-4BC2-42EA-95B3-CF1A1739BA9C}" type="datetime1">
              <a:rPr lang="en-US" smtClean="0"/>
              <a:pPr lvl="0"/>
              <a:t>10/21/2021</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AF37CA30-2168-4EC0-9966-1AFFAD88A7C9}" type="slidenum">
              <a:rPr lang="en-GB" smtClean="0"/>
              <a:t>‹#›</a:t>
            </a:fld>
            <a:endParaRPr lang="en-GB"/>
          </a:p>
        </p:txBody>
      </p:sp>
    </p:spTree>
    <p:extLst>
      <p:ext uri="{BB962C8B-B14F-4D97-AF65-F5344CB8AC3E}">
        <p14:creationId xmlns:p14="http://schemas.microsoft.com/office/powerpoint/2010/main" val="23931531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lvl="0"/>
            <a:fld id="{B188420E-2F42-4636-B3C8-32461C783486}" type="datetime1">
              <a:rPr lang="en-US" smtClean="0"/>
              <a:pPr lvl="0"/>
              <a:t>10/21/2021</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CF7F0CD-EEBF-45EC-B768-DCC55392F6C1}" type="slidenum">
              <a:rPr lang="en-GB" smtClean="0"/>
              <a:t>‹#›</a:t>
            </a:fld>
            <a:endParaRPr lang="en-GB"/>
          </a:p>
        </p:txBody>
      </p:sp>
    </p:spTree>
    <p:extLst>
      <p:ext uri="{BB962C8B-B14F-4D97-AF65-F5344CB8AC3E}">
        <p14:creationId xmlns:p14="http://schemas.microsoft.com/office/powerpoint/2010/main" val="2164353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lvl="0"/>
            <a:fld id="{8A73DE9D-AAC2-4F52-AB07-116B83FFD4CE}" type="datetime1">
              <a:rPr lang="en-US" smtClean="0"/>
              <a:pPr lvl="0"/>
              <a:t>10/21/2021</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3D2E17CE-1468-4CAA-8860-16A661CA0052}" type="slidenum">
              <a:rPr lang="en-GB" smtClean="0"/>
              <a:t>‹#›</a:t>
            </a:fld>
            <a:endParaRPr lang="en-GB"/>
          </a:p>
        </p:txBody>
      </p:sp>
    </p:spTree>
    <p:extLst>
      <p:ext uri="{BB962C8B-B14F-4D97-AF65-F5344CB8AC3E}">
        <p14:creationId xmlns:p14="http://schemas.microsoft.com/office/powerpoint/2010/main" val="393492715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20CD0E3C-8670-46A6-BE47-97B2E02E7A84}" type="datetime1">
              <a:rPr lang="en-US" smtClean="0"/>
              <a:pPr lvl="0"/>
              <a:t>10/21/2021</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02152879-AE1D-43DA-A4F6-D0A8BCF16F84}" type="slidenum">
              <a:rPr lang="en-GB" smtClean="0"/>
              <a:t>‹#›</a:t>
            </a:fld>
            <a:endParaRPr lang="en-GB"/>
          </a:p>
        </p:txBody>
      </p:sp>
    </p:spTree>
    <p:extLst>
      <p:ext uri="{BB962C8B-B14F-4D97-AF65-F5344CB8AC3E}">
        <p14:creationId xmlns:p14="http://schemas.microsoft.com/office/powerpoint/2010/main" val="174134698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lvl="0"/>
            <a:fld id="{8CC1343A-9556-427C-B3D0-31B3FC8B929E}" type="datetime1">
              <a:rPr lang="en-US" smtClean="0"/>
              <a:pPr lvl="0"/>
              <a:t>10/21/2021</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83EE51EF-1B58-44F7-811C-E4369756FBFE}" type="slidenum">
              <a:rPr lang="en-GB" smtClean="0"/>
              <a:t>‹#›</a:t>
            </a:fld>
            <a:endParaRPr lang="en-GB"/>
          </a:p>
        </p:txBody>
      </p:sp>
    </p:spTree>
    <p:extLst>
      <p:ext uri="{BB962C8B-B14F-4D97-AF65-F5344CB8AC3E}">
        <p14:creationId xmlns:p14="http://schemas.microsoft.com/office/powerpoint/2010/main" val="54751789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lvl="0"/>
            <a:fld id="{E30FE4DC-7E0D-461A-8BCC-7A7D4A59697E}" type="datetime1">
              <a:rPr lang="en-US" smtClean="0"/>
              <a:pPr lvl="0"/>
              <a:t>10/21/2021</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8DF54CAE-2C7A-407B-8DA2-808D8E427DAB}" type="slidenum">
              <a:rPr lang="en-GB" smtClean="0"/>
              <a:t>‹#›</a:t>
            </a:fld>
            <a:endParaRPr lang="en-GB"/>
          </a:p>
        </p:txBody>
      </p:sp>
    </p:spTree>
    <p:extLst>
      <p:ext uri="{BB962C8B-B14F-4D97-AF65-F5344CB8AC3E}">
        <p14:creationId xmlns:p14="http://schemas.microsoft.com/office/powerpoint/2010/main" val="4193896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39738"/>
            <a:ext cx="7433733" cy="4159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063827"/>
            <a:ext cx="7433733" cy="3254173"/>
          </a:xfrm>
        </p:spPr>
        <p:txBody>
          <a:bodyPr>
            <a:normAutofit/>
          </a:bodyPr>
          <a:lstStyle>
            <a:lvl1pPr>
              <a:buClr>
                <a:schemeClr val="accent2">
                  <a:lumMod val="40000"/>
                  <a:lumOff val="60000"/>
                </a:schemeClr>
              </a:buClr>
              <a:defRPr sz="1200"/>
            </a:lvl1pPr>
            <a:lvl2pPr>
              <a:buClr>
                <a:schemeClr val="accent2">
                  <a:lumMod val="40000"/>
                  <a:lumOff val="60000"/>
                </a:schemeClr>
              </a:buClr>
              <a:defRPr sz="1200"/>
            </a:lvl2pPr>
            <a:lvl3pPr>
              <a:buClr>
                <a:schemeClr val="accent2">
                  <a:lumMod val="40000"/>
                  <a:lumOff val="60000"/>
                </a:schemeClr>
              </a:buClr>
              <a:defRPr sz="1200"/>
            </a:lvl3pPr>
            <a:lvl4pPr>
              <a:buClr>
                <a:schemeClr val="accent2">
                  <a:lumMod val="40000"/>
                  <a:lumOff val="60000"/>
                </a:schemeClr>
              </a:buClr>
              <a:defRPr sz="1200"/>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136691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6D21EE86-7311-4EF9-A1F9-F0270D9674B7}" type="datetime1">
              <a:rPr lang="en-US" smtClean="0"/>
              <a:pPr lvl="0"/>
              <a:t>10/21/2021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E3669865-4673-48E9-82FF-4CA23CAABD36}" type="slidenum">
              <a:rPr lang="en-GB" smtClean="0"/>
              <a:t>‹#›</a:t>
            </a:fld>
            <a:endParaRPr lang="en-GB"/>
          </a:p>
        </p:txBody>
      </p:sp>
    </p:spTree>
    <p:extLst>
      <p:ext uri="{BB962C8B-B14F-4D97-AF65-F5344CB8AC3E}">
        <p14:creationId xmlns:p14="http://schemas.microsoft.com/office/powerpoint/2010/main" val="2540852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B5B16E25-3F3F-44DF-B750-46CA275F799C}" type="datetime1">
              <a:rPr lang="en-US" smtClean="0"/>
              <a:pPr lvl="0"/>
              <a:t>10/21/2021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B97ECA8A-CBEE-489A-AE65-046EC888C4BA}" type="slidenum">
              <a:rPr lang="en-GB" smtClean="0"/>
              <a:t>‹#›</a:t>
            </a:fld>
            <a:endParaRPr lang="en-GB"/>
          </a:p>
        </p:txBody>
      </p:sp>
    </p:spTree>
    <p:extLst>
      <p:ext uri="{BB962C8B-B14F-4D97-AF65-F5344CB8AC3E}">
        <p14:creationId xmlns:p14="http://schemas.microsoft.com/office/powerpoint/2010/main" val="583883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777140"/>
            <a:ext cx="7790205" cy="1021556"/>
          </a:xfrm>
        </p:spPr>
        <p:txBody>
          <a:bodyPr>
            <a:normAutofit/>
          </a:bodyPr>
          <a:lstStyle>
            <a:lvl1pPr algn="l">
              <a:defRPr sz="1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0" y="1651999"/>
            <a:ext cx="7790205" cy="1125140"/>
          </a:xfrm>
        </p:spPr>
        <p:txBody>
          <a:bodyPr anchor="b">
            <a:normAutofit/>
          </a:bodyPr>
          <a:lstStyle>
            <a:lvl1pPr marL="0" indent="0">
              <a:buNone/>
              <a:defRPr sz="1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6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439738"/>
            <a:ext cx="7662333" cy="41592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058179"/>
            <a:ext cx="3708400" cy="3365789"/>
          </a:xfrm>
        </p:spPr>
        <p:txBody>
          <a:bodyPr>
            <a:normAutofit/>
          </a:bodyPr>
          <a:lstStyle>
            <a:lvl1pPr>
              <a:defRPr sz="1200">
                <a:solidFill>
                  <a:schemeClr val="bg2">
                    <a:lumMod val="75000"/>
                  </a:schemeClr>
                </a:solidFill>
              </a:defRPr>
            </a:lvl1pPr>
            <a:lvl2pPr>
              <a:defRPr sz="1200">
                <a:solidFill>
                  <a:schemeClr val="bg2">
                    <a:lumMod val="75000"/>
                  </a:schemeClr>
                </a:solidFill>
              </a:defRPr>
            </a:lvl2pPr>
            <a:lvl3pPr>
              <a:defRPr sz="1200">
                <a:solidFill>
                  <a:schemeClr val="bg2">
                    <a:lumMod val="75000"/>
                  </a:schemeClr>
                </a:solidFill>
              </a:defRPr>
            </a:lvl3pPr>
            <a:lvl4pPr>
              <a:defRPr sz="1200">
                <a:solidFill>
                  <a:schemeClr val="bg2">
                    <a:lumMod val="75000"/>
                  </a:schemeClr>
                </a:solidFill>
              </a:defRPr>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8" name="Content Placeholder 2"/>
          <p:cNvSpPr>
            <a:spLocks noGrp="1"/>
          </p:cNvSpPr>
          <p:nvPr>
            <p:ph sz="half" idx="13"/>
          </p:nvPr>
        </p:nvSpPr>
        <p:spPr>
          <a:xfrm>
            <a:off x="4411133" y="1058179"/>
            <a:ext cx="3708400" cy="3365789"/>
          </a:xfrm>
        </p:spPr>
        <p:txBody>
          <a:bodyPr>
            <a:normAutofit/>
          </a:bodyPr>
          <a:lstStyle>
            <a:lvl1pPr>
              <a:defRPr sz="1200">
                <a:solidFill>
                  <a:schemeClr val="bg2">
                    <a:lumMod val="75000"/>
                  </a:schemeClr>
                </a:solidFill>
              </a:defRPr>
            </a:lvl1pPr>
            <a:lvl2pPr>
              <a:defRPr sz="1200">
                <a:solidFill>
                  <a:schemeClr val="bg2">
                    <a:lumMod val="75000"/>
                  </a:schemeClr>
                </a:solidFill>
              </a:defRPr>
            </a:lvl2pPr>
            <a:lvl3pPr>
              <a:defRPr sz="1200">
                <a:solidFill>
                  <a:schemeClr val="bg2">
                    <a:lumMod val="75000"/>
                  </a:schemeClr>
                </a:solidFill>
              </a:defRPr>
            </a:lvl3pPr>
            <a:lvl4pPr>
              <a:defRPr sz="1200">
                <a:solidFill>
                  <a:schemeClr val="bg2">
                    <a:lumMod val="75000"/>
                  </a:schemeClr>
                </a:solidFill>
              </a:defRPr>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59555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9738"/>
            <a:ext cx="7666783" cy="415925"/>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003879"/>
            <a:ext cx="3680708" cy="268671"/>
          </a:xfrm>
        </p:spPr>
        <p:txBody>
          <a:bodyPr anchor="b">
            <a:noAutofit/>
          </a:bodyPr>
          <a:lstStyle>
            <a:lvl1pPr marL="0" indent="0">
              <a:buNone/>
              <a:defRPr sz="1600" b="1" i="0">
                <a:solidFill>
                  <a:schemeClr val="bg2"/>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1418897"/>
            <a:ext cx="3680702" cy="2992237"/>
          </a:xfrm>
        </p:spPr>
        <p:txBody>
          <a:bodyPr>
            <a:normAutofit/>
          </a:bodyPr>
          <a:lstStyle>
            <a:lvl1pPr>
              <a:defRPr sz="1200"/>
            </a:lvl1pPr>
            <a:lvl2pPr>
              <a:defRPr sz="1200"/>
            </a:lvl2pPr>
            <a:lvl3pPr>
              <a:defRPr sz="1200"/>
            </a:lvl3pPr>
            <a:lvl4pPr>
              <a:defRPr sz="12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5" name="Text Placeholder 4"/>
          <p:cNvSpPr>
            <a:spLocks noGrp="1"/>
          </p:cNvSpPr>
          <p:nvPr>
            <p:ph type="body" sz="quarter" idx="3"/>
          </p:nvPr>
        </p:nvSpPr>
        <p:spPr>
          <a:xfrm>
            <a:off x="4420879" y="1003879"/>
            <a:ext cx="3682154" cy="268671"/>
          </a:xfrm>
        </p:spPr>
        <p:txBody>
          <a:bodyPr anchor="b">
            <a:noAutofit/>
          </a:bodyPr>
          <a:lstStyle>
            <a:lvl1pPr marL="0" indent="0">
              <a:buNone/>
              <a:defRPr sz="1600" b="1" i="0">
                <a:solidFill>
                  <a:schemeClr val="bg2"/>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420879" y="1418896"/>
            <a:ext cx="3682148" cy="2992237"/>
          </a:xfrm>
        </p:spPr>
        <p:txBody>
          <a:bodyPr>
            <a:normAutofit/>
          </a:bodyPr>
          <a:lstStyle>
            <a:lvl1pPr>
              <a:defRPr sz="1200">
                <a:solidFill>
                  <a:schemeClr val="bg2">
                    <a:lumMod val="75000"/>
                  </a:schemeClr>
                </a:solidFill>
              </a:defRPr>
            </a:lvl1pPr>
            <a:lvl2pPr>
              <a:defRPr sz="1200">
                <a:solidFill>
                  <a:schemeClr val="bg2">
                    <a:lumMod val="75000"/>
                  </a:schemeClr>
                </a:solidFill>
              </a:defRPr>
            </a:lvl2pPr>
            <a:lvl3pPr>
              <a:defRPr sz="1200">
                <a:solidFill>
                  <a:schemeClr val="bg2">
                    <a:lumMod val="75000"/>
                  </a:schemeClr>
                </a:solidFill>
              </a:defRPr>
            </a:lvl3pPr>
            <a:lvl4pPr>
              <a:defRPr sz="1200">
                <a:solidFill>
                  <a:schemeClr val="bg2">
                    <a:lumMod val="75000"/>
                  </a:schemeClr>
                </a:solidFill>
              </a:defRPr>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22866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39738"/>
            <a:ext cx="7450667" cy="41592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78733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81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397639"/>
            <a:ext cx="2700862" cy="542158"/>
          </a:xfrm>
        </p:spPr>
        <p:txBody>
          <a:bodyPr anchor="b"/>
          <a:lstStyle>
            <a:lvl1pPr algn="l">
              <a:defRPr sz="1600" b="1"/>
            </a:lvl1pPr>
          </a:lstStyle>
          <a:p>
            <a:r>
              <a:rPr lang="en-US" smtClean="0"/>
              <a:t>Click to edit Master title style</a:t>
            </a:r>
            <a:endParaRPr lang="en-US" dirty="0"/>
          </a:p>
        </p:txBody>
      </p:sp>
      <p:sp>
        <p:nvSpPr>
          <p:cNvPr id="3" name="Content Placeholder 2"/>
          <p:cNvSpPr>
            <a:spLocks noGrp="1"/>
          </p:cNvSpPr>
          <p:nvPr>
            <p:ph idx="1"/>
          </p:nvPr>
        </p:nvSpPr>
        <p:spPr>
          <a:xfrm>
            <a:off x="3301999" y="1175845"/>
            <a:ext cx="4529667" cy="3294555"/>
          </a:xfrm>
        </p:spPr>
        <p:txBody>
          <a:bodyPr>
            <a:normAutofit/>
          </a:bodyPr>
          <a:lstStyle>
            <a:lvl1pPr>
              <a:defRPr sz="1200"/>
            </a:lvl1pPr>
            <a:lvl2pPr>
              <a:defRPr sz="1200"/>
            </a:lvl2pPr>
            <a:lvl3pPr>
              <a:defRPr sz="1200"/>
            </a:lvl3pPr>
            <a:lvl4pPr>
              <a:defRPr sz="12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57203" y="1175845"/>
            <a:ext cx="2700863" cy="329455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1250045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1" y="775138"/>
            <a:ext cx="7289798" cy="3380672"/>
          </a:xfrm>
        </p:spPr>
        <p:txBody>
          <a:bodyPr rtlCol="0">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1" y="4230416"/>
            <a:ext cx="7289799" cy="263512"/>
          </a:xfrm>
        </p:spPr>
        <p:txBody>
          <a:bodyPr>
            <a:no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3287696065"/>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39738"/>
            <a:ext cx="7561263"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1084263"/>
            <a:ext cx="75612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 </a:t>
            </a:r>
          </a:p>
          <a:p>
            <a:pPr lvl="2"/>
            <a:r>
              <a:rPr lang="en-GB" altLang="en-US" smtClean="0"/>
              <a:t>Third level</a:t>
            </a:r>
          </a:p>
          <a:p>
            <a:pPr lvl="3"/>
            <a:r>
              <a:rPr lang="en-GB" altLang="en-US" smtClean="0"/>
              <a:t>Fourth level</a:t>
            </a:r>
          </a:p>
        </p:txBody>
      </p:sp>
      <p:sp>
        <p:nvSpPr>
          <p:cNvPr id="13" name="Slide Number Placeholder 5"/>
          <p:cNvSpPr txBox="1">
            <a:spLocks/>
          </p:cNvSpPr>
          <p:nvPr/>
        </p:nvSpPr>
        <p:spPr>
          <a:xfrm>
            <a:off x="8737600" y="488950"/>
            <a:ext cx="406400" cy="230188"/>
          </a:xfrm>
          <a:prstGeom prst="rect">
            <a:avLst/>
          </a:prstGeom>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4613012-F291-4D7D-A609-8FE42D452C27}" type="slidenum">
              <a:rPr lang="en-US" altLang="en-US" sz="900">
                <a:solidFill>
                  <a:schemeClr val="bg1"/>
                </a:solidFill>
              </a:rPr>
              <a:pPr eaLnBrk="1" hangingPunct="1"/>
              <a:t>‹#›</a:t>
            </a:fld>
            <a:endParaRPr lang="en-US" altLang="en-US" sz="900">
              <a:solidFill>
                <a:schemeClr val="bg1"/>
              </a:solidFill>
            </a:endParaRPr>
          </a:p>
        </p:txBody>
      </p:sp>
      <p:sp>
        <p:nvSpPr>
          <p:cNvPr id="6" name="Footer Placeholder 4"/>
          <p:cNvSpPr txBox="1">
            <a:spLocks/>
          </p:cNvSpPr>
          <p:nvPr userDrawn="1"/>
        </p:nvSpPr>
        <p:spPr>
          <a:xfrm>
            <a:off x="457200" y="4748213"/>
            <a:ext cx="7078663" cy="18097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700" cap="all" dirty="0" smtClean="0">
                <a:solidFill>
                  <a:schemeClr val="accent1">
                    <a:lumMod val="60000"/>
                    <a:lumOff val="40000"/>
                  </a:schemeClr>
                </a:solidFill>
              </a:rPr>
              <a:t>PRESENTATION TITLE comes here</a:t>
            </a:r>
            <a:endParaRPr lang="en-US" sz="700" cap="all" dirty="0">
              <a:solidFill>
                <a:schemeClr val="accent1">
                  <a:lumMod val="60000"/>
                  <a:lumOff val="40000"/>
                </a:schemeClr>
              </a:solidFill>
            </a:endParaRPr>
          </a:p>
        </p:txBody>
      </p:sp>
      <p:sp>
        <p:nvSpPr>
          <p:cNvPr id="7" name="Slide Number Placeholder 5"/>
          <p:cNvSpPr txBox="1">
            <a:spLocks/>
          </p:cNvSpPr>
          <p:nvPr userDrawn="1"/>
        </p:nvSpPr>
        <p:spPr>
          <a:xfrm>
            <a:off x="8737600" y="488950"/>
            <a:ext cx="406400" cy="230188"/>
          </a:xfrm>
          <a:prstGeom prst="rect">
            <a:avLst/>
          </a:prstGeom>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5ECFCFC-CDE1-40FB-8839-5C318B913354}" type="slidenum">
              <a:rPr lang="en-US" altLang="en-US" sz="900">
                <a:solidFill>
                  <a:schemeClr val="bg1"/>
                </a:solidFill>
              </a:rPr>
              <a:pPr eaLnBrk="1" hangingPunct="1"/>
              <a:t>‹#›</a:t>
            </a:fld>
            <a:endParaRPr lang="en-US" altLang="en-US" sz="900">
              <a:solidFill>
                <a:schemeClr val="bg1"/>
              </a:solidFill>
            </a:endParaRPr>
          </a:p>
        </p:txBody>
      </p:sp>
    </p:spTree>
  </p:cSld>
  <p:clrMap bg1="lt1" tx1="dk1" bg2="lt2" tx2="dk2" accent1="accent1" accent2="accent2" accent3="accent3" accent4="accent4" accent5="accent5" accent6="accent6" hlink="hlink" folHlink="folHlink"/>
  <p:sldLayoutIdLst>
    <p:sldLayoutId id="2147484370"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1" r:id="rId10"/>
  </p:sldLayoutIdLst>
  <p:timing>
    <p:tnLst>
      <p:par>
        <p:cTn id="1" dur="indefinite" restart="never" nodeType="tmRoot"/>
      </p:par>
    </p:tnLst>
  </p:timing>
  <p:hf hdr="0" dt="0"/>
  <p:txStyles>
    <p:titleStyle>
      <a:lvl1pPr algn="l" defTabSz="457200" rtl="0" eaLnBrk="1" fontAlgn="base" hangingPunct="1">
        <a:spcBef>
          <a:spcPct val="0"/>
        </a:spcBef>
        <a:spcAft>
          <a:spcPct val="0"/>
        </a:spcAft>
        <a:defRPr sz="1600" b="1" kern="1200" cap="all">
          <a:solidFill>
            <a:srgbClr val="96AFCE"/>
          </a:solidFill>
          <a:latin typeface="Arial Narrow"/>
          <a:ea typeface="MS PGothic" panose="020B0600070205080204" pitchFamily="34" charset="-128"/>
          <a:cs typeface="Arial Narrow"/>
        </a:defRPr>
      </a:lvl1pPr>
      <a:lvl2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2pPr>
      <a:lvl3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3pPr>
      <a:lvl4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4pPr>
      <a:lvl5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5pPr>
      <a:lvl6pPr marL="457200" algn="l" defTabSz="457200" rtl="0" eaLnBrk="1" fontAlgn="base" hangingPunct="1">
        <a:spcBef>
          <a:spcPct val="0"/>
        </a:spcBef>
        <a:spcAft>
          <a:spcPct val="0"/>
        </a:spcAft>
        <a:defRPr sz="1600" b="1">
          <a:solidFill>
            <a:schemeClr val="tx2"/>
          </a:solidFill>
          <a:latin typeface="Arial Narrow" charset="0"/>
          <a:ea typeface="ＭＳ Ｐゴシック" charset="0"/>
        </a:defRPr>
      </a:lvl6pPr>
      <a:lvl7pPr marL="914400" algn="l" defTabSz="457200" rtl="0" eaLnBrk="1" fontAlgn="base" hangingPunct="1">
        <a:spcBef>
          <a:spcPct val="0"/>
        </a:spcBef>
        <a:spcAft>
          <a:spcPct val="0"/>
        </a:spcAft>
        <a:defRPr sz="1600" b="1">
          <a:solidFill>
            <a:schemeClr val="tx2"/>
          </a:solidFill>
          <a:latin typeface="Arial Narrow" charset="0"/>
          <a:ea typeface="ＭＳ Ｐゴシック" charset="0"/>
        </a:defRPr>
      </a:lvl7pPr>
      <a:lvl8pPr marL="1371600" algn="l" defTabSz="457200" rtl="0" eaLnBrk="1" fontAlgn="base" hangingPunct="1">
        <a:spcBef>
          <a:spcPct val="0"/>
        </a:spcBef>
        <a:spcAft>
          <a:spcPct val="0"/>
        </a:spcAft>
        <a:defRPr sz="1600" b="1">
          <a:solidFill>
            <a:schemeClr val="tx2"/>
          </a:solidFill>
          <a:latin typeface="Arial Narrow" charset="0"/>
          <a:ea typeface="ＭＳ Ｐゴシック" charset="0"/>
        </a:defRPr>
      </a:lvl8pPr>
      <a:lvl9pPr marL="1828800" algn="l" defTabSz="457200" rtl="0" eaLnBrk="1" fontAlgn="base" hangingPunct="1">
        <a:spcBef>
          <a:spcPct val="0"/>
        </a:spcBef>
        <a:spcAft>
          <a:spcPct val="0"/>
        </a:spcAft>
        <a:defRPr sz="1600" b="1">
          <a:solidFill>
            <a:schemeClr val="tx2"/>
          </a:solidFill>
          <a:latin typeface="Arial Narrow" charset="0"/>
          <a:ea typeface="ＭＳ Ｐゴシック" charset="0"/>
        </a:defRPr>
      </a:lvl9pPr>
    </p:titleStyle>
    <p:bodyStyle>
      <a:lvl1pPr marL="342900" indent="-342900" algn="l" defTabSz="457200" rtl="0" eaLnBrk="1" fontAlgn="base" hangingPunct="1">
        <a:lnSpc>
          <a:spcPct val="105000"/>
        </a:lnSpc>
        <a:spcBef>
          <a:spcPts val="1200"/>
        </a:spcBef>
        <a:spcAft>
          <a:spcPct val="0"/>
        </a:spcAft>
        <a:buClr>
          <a:srgbClr val="6D89AE"/>
        </a:buClr>
        <a:defRPr sz="1200" kern="1200">
          <a:solidFill>
            <a:schemeClr val="bg1"/>
          </a:solidFill>
          <a:latin typeface="+mn-lt"/>
          <a:ea typeface="MS PGothic" panose="020B0600070205080204" pitchFamily="34" charset="-128"/>
          <a:cs typeface="ＭＳ Ｐゴシック" charset="0"/>
        </a:defRPr>
      </a:lvl1pPr>
      <a:lvl2pPr marL="230188" indent="-230188" algn="l" defTabSz="457200" rtl="0" eaLnBrk="1" fontAlgn="base" hangingPunct="1">
        <a:lnSpc>
          <a:spcPct val="105000"/>
        </a:lnSpc>
        <a:spcBef>
          <a:spcPts val="1200"/>
        </a:spcBef>
        <a:spcAft>
          <a:spcPct val="0"/>
        </a:spcAft>
        <a:buClr>
          <a:srgbClr val="6D89AE"/>
        </a:buClr>
        <a:buFont typeface="Wingdings" panose="05000000000000000000" pitchFamily="2" charset="2"/>
        <a:buChar char="§"/>
        <a:defRPr sz="1200" kern="1200">
          <a:solidFill>
            <a:schemeClr val="bg1"/>
          </a:solidFill>
          <a:latin typeface="+mn-lt"/>
          <a:ea typeface="MS PGothic" panose="020B0600070205080204" pitchFamily="34" charset="-128"/>
          <a:cs typeface="+mn-cs"/>
        </a:defRPr>
      </a:lvl2pPr>
      <a:lvl3pPr marL="719138" indent="-228600" algn="l" defTabSz="457200" rtl="0" eaLnBrk="1" fontAlgn="base" hangingPunct="1">
        <a:spcBef>
          <a:spcPts val="500"/>
        </a:spcBef>
        <a:spcAft>
          <a:spcPct val="0"/>
        </a:spcAft>
        <a:buClr>
          <a:srgbClr val="6D89AE"/>
        </a:buClr>
        <a:buFont typeface="Arial" panose="020B0604020202020204" pitchFamily="34" charset="0"/>
        <a:buChar char="•"/>
        <a:defRPr sz="1200" kern="1200">
          <a:solidFill>
            <a:schemeClr val="bg1"/>
          </a:solidFill>
          <a:latin typeface="+mn-lt"/>
          <a:ea typeface="MS PGothic" panose="020B0600070205080204" pitchFamily="34" charset="-128"/>
          <a:cs typeface="+mn-cs"/>
        </a:defRPr>
      </a:lvl3pPr>
      <a:lvl4pPr marL="1079500" indent="-228600" algn="l" defTabSz="457200" rtl="0" eaLnBrk="1" fontAlgn="base" hangingPunct="1">
        <a:spcBef>
          <a:spcPts val="500"/>
        </a:spcBef>
        <a:spcAft>
          <a:spcPct val="0"/>
        </a:spcAft>
        <a:buClr>
          <a:srgbClr val="6D89AE"/>
        </a:buClr>
        <a:buSzPct val="55000"/>
        <a:buFont typeface="Wingdings 3" panose="05040102010807070707" pitchFamily="18" charset="2"/>
        <a:buChar char=""/>
        <a:defRPr sz="12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SzPct val="60000"/>
        <a:buFont typeface="Wingdings" panose="05000000000000000000" pitchFamily="2" charset="2"/>
        <a:buChar char=""/>
        <a:defRPr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lvl="0"/>
            <a:fld id="{AD3E910C-8FC3-47C8-821E-3D2C29E61C83}" type="datetime1">
              <a:rPr lang="fr-FR" smtClean="0"/>
              <a:pPr lvl="0"/>
              <a:t>21.10.2021</a:t>
            </a:fld>
            <a:endParaRPr lang="fr-F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lvl="0"/>
            <a:endParaRPr lang="fr-F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lvl="0"/>
            <a:fld id="{65585041-0791-4E53-870D-CA927C0392E0}" type="slidenum">
              <a:rPr lang="en-GB" smtClean="0"/>
              <a:t>‹#›</a:t>
            </a:fld>
            <a:endParaRPr lang="en-GB"/>
          </a:p>
        </p:txBody>
      </p:sp>
    </p:spTree>
    <p:extLst>
      <p:ext uri="{BB962C8B-B14F-4D97-AF65-F5344CB8AC3E}">
        <p14:creationId xmlns:p14="http://schemas.microsoft.com/office/powerpoint/2010/main" val="4235735992"/>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oFf-QlxmXog" TargetMode="Externa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rterm.org/"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www.ugr.es/~oncoterm/" TargetMode="External"/><Relationship Id="rId3" Type="http://schemas.openxmlformats.org/officeDocument/2006/relationships/hyperlink" Target="http://dictionnaire.academie-medecine.fr/index.php" TargetMode="External"/><Relationship Id="rId7" Type="http://schemas.openxmlformats.org/officeDocument/2006/relationships/hyperlink" Target="https://www.hug-ge.ch/guide-pour-familles-unite-onco-hematologie/lexique-termes-medicaux" TargetMode="External"/><Relationship Id="rId2" Type="http://schemas.openxmlformats.org/officeDocument/2006/relationships/hyperlink" Target="https://community.cochrane.org/glossary" TargetMode="External"/><Relationship Id="rId1" Type="http://schemas.openxmlformats.org/officeDocument/2006/relationships/slideLayout" Target="../slideLayouts/slideLayout12.xml"/><Relationship Id="rId6" Type="http://schemas.openxmlformats.org/officeDocument/2006/relationships/hyperlink" Target="https://santemontreal.qc.ca/en/professionnels/services-et-outils/lexique-de-a-a-z/" TargetMode="External"/><Relationship Id="rId5" Type="http://schemas.openxmlformats.org/officeDocument/2006/relationships/hyperlink" Target="https://www.chu-toulouse.fr/-glossaire-des-sigles-" TargetMode="External"/><Relationship Id="rId4" Type="http://schemas.openxmlformats.org/officeDocument/2006/relationships/hyperlink" Target="https://www.fda.gov/drugs/drug-approvals-and-databases/drugsfda-glossary-terms" TargetMode="External"/><Relationship Id="rId9" Type="http://schemas.openxmlformats.org/officeDocument/2006/relationships/hyperlink" Target="https://termcoord.eu/wp-content/uploads/2019/01/Organspende_addTerm_DE.x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7688" y="1598613"/>
            <a:ext cx="6511925" cy="9334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Autofit/>
          </a:bodyPr>
          <a:lstStyle/>
          <a:p>
            <a:pPr eaLnBrk="1" hangingPunct="1">
              <a:defRPr/>
            </a:pPr>
            <a:r>
              <a:rPr lang="en-US" sz="4400" dirty="0" smtClean="0">
                <a:ea typeface="ＭＳ Ｐゴシック" charset="0"/>
              </a:rPr>
              <a:t>EUROPEAN TERMINOLOGY AND ACADEMIA</a:t>
            </a:r>
            <a:endParaRPr lang="en-US" sz="4400" dirty="0">
              <a:ea typeface="ＭＳ Ｐゴシック" charset="0"/>
            </a:endParaRPr>
          </a:p>
        </p:txBody>
      </p:sp>
      <p:sp>
        <p:nvSpPr>
          <p:cNvPr id="5122" name="Subtitle 2"/>
          <p:cNvSpPr>
            <a:spLocks noGrp="1"/>
          </p:cNvSpPr>
          <p:nvPr>
            <p:ph type="subTitle" idx="1"/>
          </p:nvPr>
        </p:nvSpPr>
        <p:spPr>
          <a:xfrm>
            <a:off x="547688" y="2530475"/>
            <a:ext cx="7023376" cy="1150938"/>
          </a:xfrm>
        </p:spPr>
        <p:txBody>
          <a:bodyPr>
            <a:noAutofit/>
          </a:bodyPr>
          <a:lstStyle/>
          <a:p>
            <a:pPr eaLnBrk="1" hangingPunct="1">
              <a:spcBef>
                <a:spcPct val="0"/>
              </a:spcBef>
            </a:pPr>
            <a:r>
              <a:rPr lang="en-US" altLang="en-US" sz="2000" dirty="0" smtClean="0"/>
              <a:t>“Terminology without Borders”: </a:t>
            </a:r>
          </a:p>
          <a:p>
            <a:pPr eaLnBrk="1" hangingPunct="1">
              <a:spcBef>
                <a:spcPct val="0"/>
              </a:spcBef>
            </a:pPr>
            <a:r>
              <a:rPr lang="en-US" altLang="en-US" sz="2000" dirty="0" smtClean="0"/>
              <a:t>a multilingual collaborative and networking project </a:t>
            </a:r>
          </a:p>
          <a:p>
            <a:pPr eaLnBrk="1" hangingPunct="1">
              <a:spcBef>
                <a:spcPct val="0"/>
              </a:spcBef>
            </a:pPr>
            <a:r>
              <a:rPr lang="en-US" altLang="en-US" sz="2000" dirty="0" smtClean="0"/>
              <a:t>between the European Parliament and Universities </a:t>
            </a:r>
          </a:p>
        </p:txBody>
      </p:sp>
      <p:sp>
        <p:nvSpPr>
          <p:cNvPr id="5123" name="Text Placeholder 3"/>
          <p:cNvSpPr>
            <a:spLocks noGrp="1"/>
          </p:cNvSpPr>
          <p:nvPr>
            <p:ph type="body" sz="quarter" idx="10"/>
          </p:nvPr>
        </p:nvSpPr>
        <p:spPr>
          <a:xfrm>
            <a:off x="547688" y="4495800"/>
            <a:ext cx="6511925" cy="304800"/>
          </a:xfrm>
        </p:spPr>
        <p:txBody>
          <a:bodyPr/>
          <a:lstStyle/>
          <a:p>
            <a:pPr marL="0" indent="0" eaLnBrk="1" hangingPunct="1">
              <a:defRPr/>
            </a:pPr>
            <a:r>
              <a:rPr lang="en-US" sz="1600" dirty="0" smtClean="0">
                <a:ea typeface="ＭＳ Ｐゴシック" charset="0"/>
              </a:rPr>
              <a:t>Rodolfo Maslias, Terminology Coordination (DG TRAD) </a:t>
            </a:r>
            <a:endParaRPr lang="en-US" sz="1600" dirty="0">
              <a:ea typeface="ＭＳ Ｐゴシック" charset="0"/>
            </a:endParaRPr>
          </a:p>
        </p:txBody>
      </p:sp>
      <p:pic>
        <p:nvPicPr>
          <p:cNvPr id="5124" name="Picture 6" descr="EP logo CMYK neg_EN.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6085" y="3395701"/>
            <a:ext cx="1989954" cy="15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Section 2: Collaboration</a:t>
            </a:r>
            <a:endParaRPr lang="en-GB" dirty="0"/>
          </a:p>
        </p:txBody>
      </p:sp>
      <p:pic>
        <p:nvPicPr>
          <p:cNvPr id="4" name="Content Placeholder 3"/>
          <p:cNvPicPr>
            <a:picLocks noGrp="1" noChangeAspect="1"/>
          </p:cNvPicPr>
          <p:nvPr>
            <p:ph idx="1"/>
          </p:nvPr>
        </p:nvPicPr>
        <p:blipFill>
          <a:blip r:embed="rId2"/>
          <a:stretch>
            <a:fillRect/>
          </a:stretch>
        </p:blipFill>
        <p:spPr>
          <a:xfrm>
            <a:off x="1490151" y="1370013"/>
            <a:ext cx="6163697" cy="3262312"/>
          </a:xfrm>
          <a:prstGeom prst="rect">
            <a:avLst/>
          </a:prstGeom>
        </p:spPr>
      </p:pic>
      <p:sp>
        <p:nvSpPr>
          <p:cNvPr id="6" name="TextBox 5"/>
          <p:cNvSpPr txBox="1"/>
          <p:nvPr/>
        </p:nvSpPr>
        <p:spPr>
          <a:xfrm flipH="1">
            <a:off x="666925" y="3393347"/>
            <a:ext cx="2059497" cy="1200329"/>
          </a:xfrm>
          <a:prstGeom prst="rect">
            <a:avLst/>
          </a:prstGeom>
          <a:noFill/>
        </p:spPr>
        <p:txBody>
          <a:bodyPr wrap="square" rtlCol="0">
            <a:spAutoFit/>
          </a:bodyPr>
          <a:lstStyle/>
          <a:p>
            <a:r>
              <a:rPr lang="en-GB" dirty="0" smtClean="0"/>
              <a:t>A short description of the project, logo of the University</a:t>
            </a:r>
            <a:endParaRPr lang="en-GB" dirty="0"/>
          </a:p>
        </p:txBody>
      </p:sp>
      <p:sp>
        <p:nvSpPr>
          <p:cNvPr id="8" name="TextBox 7"/>
          <p:cNvSpPr txBox="1"/>
          <p:nvPr/>
        </p:nvSpPr>
        <p:spPr>
          <a:xfrm>
            <a:off x="6374527" y="3393347"/>
            <a:ext cx="2558642" cy="1200329"/>
          </a:xfrm>
          <a:prstGeom prst="rect">
            <a:avLst/>
          </a:prstGeom>
          <a:noFill/>
        </p:spPr>
        <p:txBody>
          <a:bodyPr wrap="square" rtlCol="0">
            <a:spAutoFit/>
          </a:bodyPr>
          <a:lstStyle/>
          <a:p>
            <a:r>
              <a:rPr lang="en-GB" dirty="0" smtClean="0"/>
              <a:t>Bio of the Professor,</a:t>
            </a:r>
          </a:p>
          <a:p>
            <a:r>
              <a:rPr lang="en-GB" dirty="0" smtClean="0"/>
              <a:t>names of the </a:t>
            </a:r>
          </a:p>
          <a:p>
            <a:r>
              <a:rPr lang="en-GB" dirty="0" smtClean="0"/>
              <a:t>participating</a:t>
            </a:r>
          </a:p>
          <a:p>
            <a:r>
              <a:rPr lang="en-GB" dirty="0" smtClean="0"/>
              <a:t>students </a:t>
            </a:r>
            <a:endParaRPr lang="en-GB" dirty="0"/>
          </a:p>
        </p:txBody>
      </p:sp>
    </p:spTree>
    <p:extLst>
      <p:ext uri="{BB962C8B-B14F-4D97-AF65-F5344CB8AC3E}">
        <p14:creationId xmlns:p14="http://schemas.microsoft.com/office/powerpoint/2010/main" val="3632092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Section 2: Collaboration</a:t>
            </a:r>
            <a:endParaRPr lang="en-GB" dirty="0"/>
          </a:p>
        </p:txBody>
      </p:sp>
      <p:pic>
        <p:nvPicPr>
          <p:cNvPr id="4" name="Content Placeholder 3"/>
          <p:cNvPicPr>
            <a:picLocks noGrp="1" noChangeAspect="1"/>
          </p:cNvPicPr>
          <p:nvPr>
            <p:ph idx="1"/>
          </p:nvPr>
        </p:nvPicPr>
        <p:blipFill>
          <a:blip r:embed="rId2"/>
          <a:stretch>
            <a:fillRect/>
          </a:stretch>
        </p:blipFill>
        <p:spPr>
          <a:xfrm>
            <a:off x="1090043" y="1292739"/>
            <a:ext cx="2513027" cy="3850761"/>
          </a:xfrm>
          <a:prstGeom prst="rect">
            <a:avLst/>
          </a:prstGeom>
        </p:spPr>
      </p:pic>
      <p:pic>
        <p:nvPicPr>
          <p:cNvPr id="5" name="Picture 4"/>
          <p:cNvPicPr>
            <a:picLocks noChangeAspect="1"/>
          </p:cNvPicPr>
          <p:nvPr/>
        </p:nvPicPr>
        <p:blipFill>
          <a:blip r:embed="rId3"/>
          <a:stretch>
            <a:fillRect/>
          </a:stretch>
        </p:blipFill>
        <p:spPr>
          <a:xfrm>
            <a:off x="5275277" y="625432"/>
            <a:ext cx="3240073" cy="4160356"/>
          </a:xfrm>
          <a:prstGeom prst="rect">
            <a:avLst/>
          </a:prstGeom>
        </p:spPr>
      </p:pic>
    </p:spTree>
    <p:extLst>
      <p:ext uri="{BB962C8B-B14F-4D97-AF65-F5344CB8AC3E}">
        <p14:creationId xmlns:p14="http://schemas.microsoft.com/office/powerpoint/2010/main" val="350667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206" y="3731"/>
            <a:ext cx="7886700" cy="994172"/>
          </a:xfrm>
        </p:spPr>
        <p:txBody>
          <a:bodyPr/>
          <a:lstStyle/>
          <a:p>
            <a:r>
              <a:rPr lang="en-GB" dirty="0" smtClean="0"/>
              <a:t>Section 3: the terminology</a:t>
            </a:r>
            <a:endParaRPr lang="en-GB" dirty="0"/>
          </a:p>
        </p:txBody>
      </p:sp>
      <p:pic>
        <p:nvPicPr>
          <p:cNvPr id="4" name="Content Placeholder 3"/>
          <p:cNvPicPr>
            <a:picLocks noGrp="1" noChangeAspect="1"/>
          </p:cNvPicPr>
          <p:nvPr>
            <p:ph idx="1"/>
          </p:nvPr>
        </p:nvPicPr>
        <p:blipFill>
          <a:blip r:embed="rId2"/>
          <a:stretch>
            <a:fillRect/>
          </a:stretch>
        </p:blipFill>
        <p:spPr>
          <a:xfrm>
            <a:off x="720929" y="1970324"/>
            <a:ext cx="7886700" cy="2565661"/>
          </a:xfrm>
          <a:prstGeom prst="rect">
            <a:avLst/>
          </a:prstGeom>
        </p:spPr>
      </p:pic>
      <p:sp>
        <p:nvSpPr>
          <p:cNvPr id="5" name="TextBox 4"/>
          <p:cNvSpPr txBox="1"/>
          <p:nvPr/>
        </p:nvSpPr>
        <p:spPr>
          <a:xfrm>
            <a:off x="1155193" y="792373"/>
            <a:ext cx="6826932" cy="1200329"/>
          </a:xfrm>
          <a:prstGeom prst="rect">
            <a:avLst/>
          </a:prstGeom>
          <a:noFill/>
        </p:spPr>
        <p:txBody>
          <a:bodyPr wrap="square" rtlCol="0">
            <a:spAutoFit/>
          </a:bodyPr>
          <a:lstStyle/>
          <a:p>
            <a:r>
              <a:rPr lang="en-GB" dirty="0" smtClean="0"/>
              <a:t>The terminology tables produced by the Universities and revised by experts are published on the website and complete gradually the multilingual glossary. They are also inserted into IATE as separate collections </a:t>
            </a:r>
            <a:endParaRPr lang="en-GB" dirty="0"/>
          </a:p>
        </p:txBody>
      </p:sp>
      <p:sp>
        <p:nvSpPr>
          <p:cNvPr id="6" name="TextBox 5"/>
          <p:cNvSpPr txBox="1"/>
          <p:nvPr/>
        </p:nvSpPr>
        <p:spPr>
          <a:xfrm>
            <a:off x="662206" y="4689445"/>
            <a:ext cx="7037504" cy="338554"/>
          </a:xfrm>
          <a:prstGeom prst="rect">
            <a:avLst/>
          </a:prstGeom>
          <a:noFill/>
        </p:spPr>
        <p:txBody>
          <a:bodyPr wrap="none" rtlCol="0">
            <a:spAutoFit/>
          </a:bodyPr>
          <a:lstStyle/>
          <a:p>
            <a:r>
              <a:rPr lang="en-GB" sz="1600" dirty="0" smtClean="0"/>
              <a:t>Example: Project MARE, Subproject Maritime Safety and Ship Construction</a:t>
            </a:r>
            <a:endParaRPr lang="en-GB" sz="1600" dirty="0"/>
          </a:p>
        </p:txBody>
      </p:sp>
    </p:spTree>
    <p:extLst>
      <p:ext uri="{BB962C8B-B14F-4D97-AF65-F5344CB8AC3E}">
        <p14:creationId xmlns:p14="http://schemas.microsoft.com/office/powerpoint/2010/main" val="2788133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369"/>
            <a:ext cx="7886700" cy="994172"/>
          </a:xfrm>
        </p:spPr>
        <p:txBody>
          <a:bodyPr/>
          <a:lstStyle/>
          <a:p>
            <a:r>
              <a:rPr lang="en-GB" dirty="0" smtClean="0"/>
              <a:t>The way to apply</a:t>
            </a:r>
            <a:endParaRPr lang="en-GB" dirty="0"/>
          </a:p>
        </p:txBody>
      </p:sp>
      <p:pic>
        <p:nvPicPr>
          <p:cNvPr id="4" name="Content Placeholder 3"/>
          <p:cNvPicPr>
            <a:picLocks noGrp="1" noChangeAspect="1"/>
          </p:cNvPicPr>
          <p:nvPr>
            <p:ph idx="1"/>
          </p:nvPr>
        </p:nvPicPr>
        <p:blipFill>
          <a:blip r:embed="rId2"/>
          <a:stretch>
            <a:fillRect/>
          </a:stretch>
        </p:blipFill>
        <p:spPr>
          <a:xfrm>
            <a:off x="2155971" y="903488"/>
            <a:ext cx="4294731" cy="3728837"/>
          </a:xfrm>
          <a:prstGeom prst="rect">
            <a:avLst/>
          </a:prstGeom>
        </p:spPr>
      </p:pic>
    </p:spTree>
    <p:extLst>
      <p:ext uri="{BB962C8B-B14F-4D97-AF65-F5344CB8AC3E}">
        <p14:creationId xmlns:p14="http://schemas.microsoft.com/office/powerpoint/2010/main" val="715739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Agreement with TermCoord</a:t>
            </a:r>
            <a:endParaRPr lang="en-GB" dirty="0"/>
          </a:p>
        </p:txBody>
      </p:sp>
      <p:pic>
        <p:nvPicPr>
          <p:cNvPr id="4" name="Content Placeholder 3"/>
          <p:cNvPicPr>
            <a:picLocks noGrp="1" noChangeAspect="1"/>
          </p:cNvPicPr>
          <p:nvPr>
            <p:ph idx="1"/>
          </p:nvPr>
        </p:nvPicPr>
        <p:blipFill>
          <a:blip r:embed="rId2"/>
          <a:stretch>
            <a:fillRect/>
          </a:stretch>
        </p:blipFill>
        <p:spPr>
          <a:xfrm>
            <a:off x="4411512" y="1268016"/>
            <a:ext cx="3835964" cy="3262312"/>
          </a:xfrm>
          <a:prstGeom prst="rect">
            <a:avLst/>
          </a:prstGeom>
        </p:spPr>
      </p:pic>
      <p:sp>
        <p:nvSpPr>
          <p:cNvPr id="5" name="TextBox 4"/>
          <p:cNvSpPr txBox="1"/>
          <p:nvPr/>
        </p:nvSpPr>
        <p:spPr>
          <a:xfrm>
            <a:off x="1191237" y="1640048"/>
            <a:ext cx="2017552" cy="2308324"/>
          </a:xfrm>
          <a:prstGeom prst="rect">
            <a:avLst/>
          </a:prstGeom>
          <a:noFill/>
        </p:spPr>
        <p:txBody>
          <a:bodyPr wrap="square" rtlCol="0">
            <a:spAutoFit/>
          </a:bodyPr>
          <a:lstStyle/>
          <a:p>
            <a:r>
              <a:rPr lang="en-GB" dirty="0" smtClean="0"/>
              <a:t>An online form of an agreement is available for the partners, </a:t>
            </a:r>
            <a:r>
              <a:rPr lang="en-GB" dirty="0" smtClean="0">
                <a:solidFill>
                  <a:prstClr val="black"/>
                </a:solidFill>
              </a:rPr>
              <a:t>but </a:t>
            </a:r>
            <a:r>
              <a:rPr lang="en-GB" dirty="0">
                <a:solidFill>
                  <a:prstClr val="black"/>
                </a:solidFill>
              </a:rPr>
              <a:t>TermCoord </a:t>
            </a:r>
            <a:r>
              <a:rPr lang="en-GB" dirty="0" smtClean="0">
                <a:solidFill>
                  <a:prstClr val="black"/>
                </a:solidFill>
              </a:rPr>
              <a:t>is willing to sign any form required by the Universities</a:t>
            </a:r>
            <a:endParaRPr lang="en-GB" dirty="0"/>
          </a:p>
        </p:txBody>
      </p:sp>
    </p:spTree>
    <p:extLst>
      <p:ext uri="{BB962C8B-B14F-4D97-AF65-F5344CB8AC3E}">
        <p14:creationId xmlns:p14="http://schemas.microsoft.com/office/powerpoint/2010/main" val="2108513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0177" y="23304"/>
            <a:ext cx="7675926" cy="4957022"/>
          </a:xfrm>
          <a:prstGeom prst="rect">
            <a:avLst/>
          </a:prstGeom>
        </p:spPr>
      </p:pic>
    </p:spTree>
    <p:extLst>
      <p:ext uri="{BB962C8B-B14F-4D97-AF65-F5344CB8AC3E}">
        <p14:creationId xmlns:p14="http://schemas.microsoft.com/office/powerpoint/2010/main" val="3862482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6099" y="178083"/>
            <a:ext cx="6862194" cy="4788858"/>
          </a:xfrm>
          <a:prstGeom prst="rect">
            <a:avLst/>
          </a:prstGeom>
        </p:spPr>
      </p:pic>
    </p:spTree>
    <p:extLst>
      <p:ext uri="{BB962C8B-B14F-4D97-AF65-F5344CB8AC3E}">
        <p14:creationId xmlns:p14="http://schemas.microsoft.com/office/powerpoint/2010/main" val="32634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4429" y="191186"/>
            <a:ext cx="7486722" cy="4695401"/>
          </a:xfrm>
          <a:prstGeom prst="rect">
            <a:avLst/>
          </a:prstGeom>
        </p:spPr>
      </p:pic>
    </p:spTree>
    <p:extLst>
      <p:ext uri="{BB962C8B-B14F-4D97-AF65-F5344CB8AC3E}">
        <p14:creationId xmlns:p14="http://schemas.microsoft.com/office/powerpoint/2010/main" val="1149022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7" y="438912"/>
            <a:ext cx="5671733" cy="1124712"/>
          </a:xfrm>
        </p:spPr>
        <p:txBody>
          <a:bodyPr>
            <a:normAutofit/>
          </a:bodyPr>
          <a:lstStyle/>
          <a:p>
            <a:r>
              <a:rPr lang="en-GB" sz="2700" dirty="0"/>
              <a:t>Watch </a:t>
            </a:r>
            <a:r>
              <a:rPr lang="en-GB" sz="2700" dirty="0" smtClean="0"/>
              <a:t>a short video on the </a:t>
            </a:r>
            <a:r>
              <a:rPr lang="en-GB" sz="2700" dirty="0"/>
              <a:t>project and the workflow</a:t>
            </a:r>
          </a:p>
        </p:txBody>
      </p:sp>
      <p:pic>
        <p:nvPicPr>
          <p:cNvPr id="4" name="Content Placeholder 3">
            <a:hlinkClick r:id="rId2"/>
          </p:cNvPr>
          <p:cNvPicPr>
            <a:picLocks noGrp="1" noChangeAspect="1"/>
          </p:cNvPicPr>
          <p:nvPr>
            <p:ph idx="1"/>
          </p:nvPr>
        </p:nvPicPr>
        <p:blipFill>
          <a:blip r:embed="rId3"/>
          <a:stretch>
            <a:fillRect/>
          </a:stretch>
        </p:blipFill>
        <p:spPr>
          <a:xfrm>
            <a:off x="1271337" y="1714500"/>
            <a:ext cx="6283430" cy="30170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2380" y="452813"/>
            <a:ext cx="2041157" cy="591484"/>
          </a:xfrm>
          <a:prstGeom prst="rect">
            <a:avLst/>
          </a:prstGeom>
        </p:spPr>
      </p:pic>
    </p:spTree>
    <p:extLst>
      <p:ext uri="{BB962C8B-B14F-4D97-AF65-F5344CB8AC3E}">
        <p14:creationId xmlns:p14="http://schemas.microsoft.com/office/powerpoint/2010/main" val="3561142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59" y="478623"/>
            <a:ext cx="6295101" cy="673443"/>
          </a:xfrm>
        </p:spPr>
        <p:txBody>
          <a:bodyPr>
            <a:noAutofit/>
          </a:bodyPr>
          <a:lstStyle/>
          <a:p>
            <a:r>
              <a:rPr lang="en-GB" sz="4050" dirty="0"/>
              <a:t>Terminology </a:t>
            </a:r>
            <a:r>
              <a:rPr lang="en-GB" sz="4050" dirty="0" smtClean="0"/>
              <a:t>without </a:t>
            </a:r>
            <a:r>
              <a:rPr lang="en-GB" sz="4050" dirty="0"/>
              <a:t>Borders</a:t>
            </a:r>
          </a:p>
        </p:txBody>
      </p:sp>
      <p:pic>
        <p:nvPicPr>
          <p:cNvPr id="5" name="Content Placeholder 4">
            <a:hlinkClick r:id="rId2"/>
          </p:cNvPr>
          <p:cNvPicPr>
            <a:picLocks noGrp="1" noChangeAspect="1"/>
          </p:cNvPicPr>
          <p:nvPr>
            <p:ph idx="1"/>
          </p:nvPr>
        </p:nvPicPr>
        <p:blipFill>
          <a:blip r:embed="rId3"/>
          <a:stretch>
            <a:fillRect/>
          </a:stretch>
        </p:blipFill>
        <p:spPr>
          <a:xfrm>
            <a:off x="4023360" y="1326717"/>
            <a:ext cx="4579620" cy="3283331"/>
          </a:xfrm>
          <a:prstGeom prst="rect">
            <a:avLst/>
          </a:prstGeom>
        </p:spPr>
      </p:pic>
      <p:sp>
        <p:nvSpPr>
          <p:cNvPr id="4" name="Text Placeholder 3"/>
          <p:cNvSpPr>
            <a:spLocks noGrp="1"/>
          </p:cNvSpPr>
          <p:nvPr>
            <p:ph type="body" sz="half" idx="2"/>
          </p:nvPr>
        </p:nvSpPr>
        <p:spPr>
          <a:xfrm>
            <a:off x="613029" y="1330130"/>
            <a:ext cx="3234581" cy="3279918"/>
          </a:xfrm>
        </p:spPr>
        <p:txBody>
          <a:bodyPr>
            <a:noAutofit/>
          </a:bodyPr>
          <a:lstStyle/>
          <a:p>
            <a:pPr marL="214313" indent="-214313">
              <a:buFont typeface="Arial" panose="020B0604020202020204" pitchFamily="34" charset="0"/>
              <a:buChar char="•"/>
            </a:pPr>
            <a:r>
              <a:rPr lang="en-GB" sz="1725" dirty="0" smtClean="0"/>
              <a:t>A new collaboration </a:t>
            </a:r>
            <a:r>
              <a:rPr lang="en-GB" sz="1725" dirty="0"/>
              <a:t>with universities</a:t>
            </a:r>
          </a:p>
          <a:p>
            <a:pPr marL="214313" indent="-214313">
              <a:buFont typeface="Arial" panose="020B0604020202020204" pitchFamily="34" charset="0"/>
              <a:buChar char="•"/>
            </a:pPr>
            <a:r>
              <a:rPr lang="en-GB" sz="1725" dirty="0"/>
              <a:t>All the </a:t>
            </a:r>
            <a:r>
              <a:rPr lang="en-GB" sz="1725" dirty="0" smtClean="0"/>
              <a:t>resources, descriptions and resulting multilingual glossaries the website https://yourterm.org</a:t>
            </a:r>
            <a:endParaRPr lang="en-GB" sz="1725" dirty="0"/>
          </a:p>
          <a:p>
            <a:pPr marL="214313" indent="-214313">
              <a:buFont typeface="Arial" panose="020B0604020202020204" pitchFamily="34" charset="0"/>
              <a:buChar char="•"/>
            </a:pPr>
            <a:r>
              <a:rPr lang="en-GB" sz="1725" dirty="0" smtClean="0"/>
              <a:t>10 domains, 36 </a:t>
            </a:r>
            <a:r>
              <a:rPr lang="en-GB" sz="1725" dirty="0"/>
              <a:t>subprojects</a:t>
            </a:r>
          </a:p>
          <a:p>
            <a:pPr marL="214313" indent="-214313">
              <a:buFont typeface="Arial" panose="020B0604020202020204" pitchFamily="34" charset="0"/>
              <a:buChar char="•"/>
            </a:pPr>
            <a:r>
              <a:rPr lang="en-GB" sz="1725" dirty="0"/>
              <a:t>more than 20 partners</a:t>
            </a:r>
          </a:p>
          <a:p>
            <a:pPr marL="214313" indent="-214313">
              <a:buFont typeface="Arial" panose="020B0604020202020204" pitchFamily="34" charset="0"/>
              <a:buChar char="•"/>
            </a:pPr>
            <a:r>
              <a:rPr lang="en-GB" sz="1725" dirty="0"/>
              <a:t>active </a:t>
            </a:r>
            <a:r>
              <a:rPr lang="en-GB" sz="1725" dirty="0" smtClean="0"/>
              <a:t>and expanding collaborations </a:t>
            </a:r>
            <a:r>
              <a:rPr lang="en-GB" sz="1725" dirty="0"/>
              <a:t>in 3 continents (Europe, Asia and North America)</a:t>
            </a:r>
          </a:p>
        </p:txBody>
      </p:sp>
    </p:spTree>
    <p:extLst>
      <p:ext uri="{BB962C8B-B14F-4D97-AF65-F5344CB8AC3E}">
        <p14:creationId xmlns:p14="http://schemas.microsoft.com/office/powerpoint/2010/main" val="694055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1974" y="635974"/>
            <a:ext cx="1552903" cy="994172"/>
          </a:xfrm>
        </p:spPr>
        <p:txBody>
          <a:bodyPr>
            <a:normAutofit fontScale="90000"/>
          </a:bodyPr>
          <a:lstStyle/>
          <a:p>
            <a:pPr algn="ctr"/>
            <a:r>
              <a:rPr lang="en-GB" sz="3000" dirty="0" err="1"/>
              <a:t>YourTermProjects</a:t>
            </a:r>
            <a:endParaRPr lang="en-GB" sz="3000" dirty="0"/>
          </a:p>
        </p:txBody>
      </p:sp>
      <p:pic>
        <p:nvPicPr>
          <p:cNvPr id="4" name="Content Placeholder 3"/>
          <p:cNvPicPr>
            <a:picLocks noGrp="1" noChangeAspect="1"/>
          </p:cNvPicPr>
          <p:nvPr>
            <p:ph idx="1"/>
          </p:nvPr>
        </p:nvPicPr>
        <p:blipFill>
          <a:blip r:embed="rId2"/>
          <a:stretch>
            <a:fillRect/>
          </a:stretch>
        </p:blipFill>
        <p:spPr>
          <a:xfrm>
            <a:off x="173422" y="162367"/>
            <a:ext cx="3368276" cy="2525654"/>
          </a:xfrm>
          <a:prstGeom prst="rect">
            <a:avLst/>
          </a:prstGeom>
        </p:spPr>
      </p:pic>
      <p:pic>
        <p:nvPicPr>
          <p:cNvPr id="5" name="Picture 4"/>
          <p:cNvPicPr>
            <a:picLocks noChangeAspect="1"/>
          </p:cNvPicPr>
          <p:nvPr/>
        </p:nvPicPr>
        <p:blipFill>
          <a:blip r:embed="rId3"/>
          <a:stretch>
            <a:fillRect/>
          </a:stretch>
        </p:blipFill>
        <p:spPr>
          <a:xfrm>
            <a:off x="738352" y="2314370"/>
            <a:ext cx="3219963" cy="2649162"/>
          </a:xfrm>
          <a:prstGeom prst="rect">
            <a:avLst/>
          </a:prstGeom>
        </p:spPr>
      </p:pic>
      <p:pic>
        <p:nvPicPr>
          <p:cNvPr id="6" name="Picture 5"/>
          <p:cNvPicPr>
            <a:picLocks noChangeAspect="1"/>
          </p:cNvPicPr>
          <p:nvPr/>
        </p:nvPicPr>
        <p:blipFill>
          <a:blip r:embed="rId4"/>
          <a:stretch>
            <a:fillRect/>
          </a:stretch>
        </p:blipFill>
        <p:spPr>
          <a:xfrm>
            <a:off x="3762415" y="494802"/>
            <a:ext cx="3544283" cy="2749961"/>
          </a:xfrm>
          <a:prstGeom prst="rect">
            <a:avLst/>
          </a:prstGeom>
        </p:spPr>
      </p:pic>
      <p:pic>
        <p:nvPicPr>
          <p:cNvPr id="7" name="Picture 6"/>
          <p:cNvPicPr>
            <a:picLocks noChangeAspect="1"/>
          </p:cNvPicPr>
          <p:nvPr/>
        </p:nvPicPr>
        <p:blipFill>
          <a:blip r:embed="rId5"/>
          <a:stretch>
            <a:fillRect/>
          </a:stretch>
        </p:blipFill>
        <p:spPr>
          <a:xfrm>
            <a:off x="5741692" y="2314369"/>
            <a:ext cx="3253184" cy="2742656"/>
          </a:xfrm>
          <a:prstGeom prst="rect">
            <a:avLst/>
          </a:prstGeom>
        </p:spPr>
      </p:pic>
    </p:spTree>
    <p:extLst>
      <p:ext uri="{BB962C8B-B14F-4D97-AF65-F5344CB8AC3E}">
        <p14:creationId xmlns:p14="http://schemas.microsoft.com/office/powerpoint/2010/main" val="1102935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workflow of the projects</a:t>
            </a:r>
            <a:endParaRPr lang="en-GB" dirty="0"/>
          </a:p>
        </p:txBody>
      </p:sp>
      <p:sp>
        <p:nvSpPr>
          <p:cNvPr id="3" name="Content Placeholder 2"/>
          <p:cNvSpPr>
            <a:spLocks noGrp="1"/>
          </p:cNvSpPr>
          <p:nvPr>
            <p:ph idx="1"/>
          </p:nvPr>
        </p:nvSpPr>
        <p:spPr>
          <a:xfrm>
            <a:off x="628650" y="1159494"/>
            <a:ext cx="7886700" cy="3263504"/>
          </a:xfrm>
        </p:spPr>
        <p:txBody>
          <a:bodyPr/>
          <a:lstStyle/>
          <a:p>
            <a:pPr marL="342900" indent="-342900">
              <a:buFont typeface="+mj-lt"/>
              <a:buAutoNum type="arabicPeriod"/>
            </a:pPr>
            <a:r>
              <a:rPr lang="en-GB" dirty="0" smtClean="0"/>
              <a:t>Creation a corpus of relevant texts</a:t>
            </a:r>
          </a:p>
          <a:p>
            <a:pPr marL="342900" indent="-342900">
              <a:buFont typeface="+mj-lt"/>
              <a:buAutoNum type="arabicPeriod"/>
            </a:pPr>
            <a:r>
              <a:rPr lang="en-GB" dirty="0" smtClean="0"/>
              <a:t>Term extraction to create a glossary in any source language</a:t>
            </a:r>
          </a:p>
          <a:p>
            <a:pPr marL="342900" indent="-342900">
              <a:buFont typeface="+mj-lt"/>
              <a:buAutoNum type="arabicPeriod"/>
            </a:pPr>
            <a:r>
              <a:rPr lang="en-GB" dirty="0" smtClean="0"/>
              <a:t>Adding equivalents in several languages</a:t>
            </a:r>
          </a:p>
          <a:p>
            <a:pPr marL="342900" indent="-342900">
              <a:buFont typeface="+mj-lt"/>
              <a:buAutoNum type="arabicPeriod"/>
            </a:pPr>
            <a:r>
              <a:rPr lang="en-GB" dirty="0" smtClean="0"/>
              <a:t>Validation by experts</a:t>
            </a:r>
          </a:p>
          <a:p>
            <a:pPr marL="342900" indent="-342900">
              <a:buFont typeface="+mj-lt"/>
              <a:buAutoNum type="arabicPeriod"/>
            </a:pPr>
            <a:r>
              <a:rPr lang="en-GB" dirty="0" smtClean="0"/>
              <a:t>Publication in the website</a:t>
            </a:r>
            <a:endParaRPr lang="en-GB" dirty="0"/>
          </a:p>
          <a:p>
            <a:pPr marL="342900" indent="-342900">
              <a:buFont typeface="+mj-lt"/>
              <a:buAutoNum type="arabicPeriod"/>
            </a:pPr>
            <a:r>
              <a:rPr lang="en-GB" dirty="0" smtClean="0"/>
              <a:t>Validation </a:t>
            </a:r>
            <a:r>
              <a:rPr lang="en-GB" dirty="0"/>
              <a:t>of the terms by the terminologists of the European </a:t>
            </a:r>
            <a:r>
              <a:rPr lang="en-GB" dirty="0" smtClean="0"/>
              <a:t>Parliament and insertion as collections into IATE </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2380" y="452813"/>
            <a:ext cx="2041157" cy="591484"/>
          </a:xfrm>
          <a:prstGeom prst="rect">
            <a:avLst/>
          </a:prstGeom>
        </p:spPr>
      </p:pic>
      <p:sp>
        <p:nvSpPr>
          <p:cNvPr id="4" name="Rectangle 3"/>
          <p:cNvSpPr/>
          <p:nvPr/>
        </p:nvSpPr>
        <p:spPr>
          <a:xfrm>
            <a:off x="628650" y="3887772"/>
            <a:ext cx="8103765" cy="646331"/>
          </a:xfrm>
          <a:prstGeom prst="rect">
            <a:avLst/>
          </a:prstGeom>
        </p:spPr>
        <p:txBody>
          <a:bodyPr wrap="square">
            <a:spAutoFit/>
          </a:bodyPr>
          <a:lstStyle/>
          <a:p>
            <a:pPr lvl="0" defTabSz="685800" fontAlgn="auto">
              <a:lnSpc>
                <a:spcPct val="90000"/>
              </a:lnSpc>
              <a:spcBef>
                <a:spcPts val="750"/>
              </a:spcBef>
              <a:spcAft>
                <a:spcPts val="0"/>
              </a:spcAft>
            </a:pPr>
            <a:r>
              <a:rPr lang="en-GB" sz="2000" dirty="0">
                <a:solidFill>
                  <a:prstClr val="black"/>
                </a:solidFill>
                <a:latin typeface="Calibri" panose="020F0502020204030204"/>
                <a:ea typeface="+mn-ea"/>
              </a:rPr>
              <a:t>Each university department decides which parts of the workflow it wants to use, since this project has mainly an educative objective.</a:t>
            </a:r>
          </a:p>
        </p:txBody>
      </p:sp>
    </p:spTree>
    <p:extLst>
      <p:ext uri="{BB962C8B-B14F-4D97-AF65-F5344CB8AC3E}">
        <p14:creationId xmlns:p14="http://schemas.microsoft.com/office/powerpoint/2010/main" val="4098624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760" y="0"/>
            <a:ext cx="7886700" cy="994172"/>
          </a:xfrm>
        </p:spPr>
        <p:txBody>
          <a:bodyPr/>
          <a:lstStyle/>
          <a:p>
            <a:r>
              <a:rPr lang="en-GB" dirty="0" smtClean="0"/>
              <a:t>Coordination of the project</a:t>
            </a:r>
            <a:endParaRPr lang="en-GB" dirty="0"/>
          </a:p>
        </p:txBody>
      </p:sp>
      <p:pic>
        <p:nvPicPr>
          <p:cNvPr id="4" name="Content Placeholder 3"/>
          <p:cNvPicPr>
            <a:picLocks noGrp="1" noChangeAspect="1"/>
          </p:cNvPicPr>
          <p:nvPr>
            <p:ph idx="1"/>
          </p:nvPr>
        </p:nvPicPr>
        <p:blipFill>
          <a:blip r:embed="rId2"/>
          <a:stretch>
            <a:fillRect/>
          </a:stretch>
        </p:blipFill>
        <p:spPr>
          <a:xfrm>
            <a:off x="5895913" y="327811"/>
            <a:ext cx="2619437" cy="4497460"/>
          </a:xfrm>
          <a:prstGeom prst="rect">
            <a:avLst/>
          </a:prstGeom>
        </p:spPr>
      </p:pic>
      <p:sp>
        <p:nvSpPr>
          <p:cNvPr id="5" name="TextBox 4"/>
          <p:cNvSpPr txBox="1"/>
          <p:nvPr/>
        </p:nvSpPr>
        <p:spPr>
          <a:xfrm>
            <a:off x="574646" y="994172"/>
            <a:ext cx="5222147" cy="3785652"/>
          </a:xfrm>
          <a:prstGeom prst="rect">
            <a:avLst/>
          </a:prstGeom>
          <a:noFill/>
        </p:spPr>
        <p:txBody>
          <a:bodyPr wrap="square" rtlCol="0">
            <a:spAutoFit/>
          </a:bodyPr>
          <a:lstStyle/>
          <a:p>
            <a:r>
              <a:rPr lang="en-GB" sz="2000" dirty="0" smtClean="0"/>
              <a:t>The project is coordinated by </a:t>
            </a:r>
          </a:p>
          <a:p>
            <a:r>
              <a:rPr lang="en-GB" sz="2000" dirty="0" smtClean="0"/>
              <a:t>permanent staff members and trainees of TermCoord, specialised in terminology and communication</a:t>
            </a:r>
          </a:p>
          <a:p>
            <a:pPr lvl="0"/>
            <a:r>
              <a:rPr lang="en-GB" sz="2000" dirty="0" smtClean="0"/>
              <a:t>with the assistance of a steering committee made </a:t>
            </a:r>
            <a:r>
              <a:rPr lang="en-GB" sz="2000" dirty="0" smtClean="0"/>
              <a:t>by </a:t>
            </a:r>
            <a:r>
              <a:rPr lang="en-GB" sz="2000" dirty="0" smtClean="0">
                <a:solidFill>
                  <a:prstClr val="black"/>
                </a:solidFill>
              </a:rPr>
              <a:t>participating </a:t>
            </a:r>
            <a:r>
              <a:rPr lang="en-GB" sz="2000" dirty="0" smtClean="0"/>
              <a:t>Professors </a:t>
            </a:r>
          </a:p>
          <a:p>
            <a:pPr lvl="0"/>
            <a:r>
              <a:rPr lang="en-GB" sz="2000" dirty="0" smtClean="0"/>
              <a:t>Regular remote meetings, a permanent online communication via a functional mailbox and a “Confluence” collaborative platform and forum </a:t>
            </a:r>
            <a:r>
              <a:rPr lang="en-GB" sz="2000" dirty="0" smtClean="0"/>
              <a:t>to enable </a:t>
            </a:r>
            <a:r>
              <a:rPr lang="en-GB" sz="2000" dirty="0" smtClean="0"/>
              <a:t>the constant cooperation and networking between the partners</a:t>
            </a:r>
            <a:endParaRPr lang="en-GB" sz="2000" dirty="0"/>
          </a:p>
        </p:txBody>
      </p:sp>
    </p:spTree>
    <p:extLst>
      <p:ext uri="{BB962C8B-B14F-4D97-AF65-F5344CB8AC3E}">
        <p14:creationId xmlns:p14="http://schemas.microsoft.com/office/powerpoint/2010/main" val="4007470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7886700" cy="993775"/>
          </a:xfrm>
        </p:spPr>
        <p:txBody>
          <a:bodyPr/>
          <a:lstStyle/>
          <a:p>
            <a:r>
              <a:rPr lang="en-GB" dirty="0" smtClean="0"/>
              <a:t>    The Toolbox</a:t>
            </a:r>
            <a:endParaRPr lang="en-GB" dirty="0"/>
          </a:p>
        </p:txBody>
      </p:sp>
      <p:pic>
        <p:nvPicPr>
          <p:cNvPr id="4" name="Picture 3"/>
          <p:cNvPicPr>
            <a:picLocks noChangeAspect="1"/>
          </p:cNvPicPr>
          <p:nvPr/>
        </p:nvPicPr>
        <p:blipFill>
          <a:blip r:embed="rId2"/>
          <a:stretch>
            <a:fillRect/>
          </a:stretch>
        </p:blipFill>
        <p:spPr>
          <a:xfrm>
            <a:off x="5338917" y="306199"/>
            <a:ext cx="3102678" cy="4283628"/>
          </a:xfrm>
          <a:prstGeom prst="rect">
            <a:avLst/>
          </a:prstGeom>
        </p:spPr>
      </p:pic>
      <p:sp>
        <p:nvSpPr>
          <p:cNvPr id="5" name="TextBox 4"/>
          <p:cNvSpPr txBox="1"/>
          <p:nvPr/>
        </p:nvSpPr>
        <p:spPr>
          <a:xfrm>
            <a:off x="878409" y="1289385"/>
            <a:ext cx="3582099" cy="3170099"/>
          </a:xfrm>
          <a:prstGeom prst="rect">
            <a:avLst/>
          </a:prstGeom>
          <a:noFill/>
        </p:spPr>
        <p:txBody>
          <a:bodyPr wrap="square" rtlCol="0">
            <a:spAutoFit/>
          </a:bodyPr>
          <a:lstStyle/>
          <a:p>
            <a:r>
              <a:rPr lang="en-GB" sz="2000" dirty="0" smtClean="0"/>
              <a:t>TermCoord suggests and presents in the website some tools to be used by the participants and among them the </a:t>
            </a:r>
          </a:p>
          <a:p>
            <a:r>
              <a:rPr lang="en-GB" sz="2000" dirty="0" smtClean="0"/>
              <a:t>application </a:t>
            </a:r>
            <a:r>
              <a:rPr lang="en-GB" sz="2000" dirty="0" err="1" smtClean="0"/>
              <a:t>FAIRterm</a:t>
            </a:r>
            <a:r>
              <a:rPr lang="en-GB" sz="2000" dirty="0" smtClean="0"/>
              <a:t> created by the University of </a:t>
            </a:r>
            <a:r>
              <a:rPr lang="en-GB" sz="2000" dirty="0" err="1" smtClean="0"/>
              <a:t>Padoua</a:t>
            </a:r>
            <a:r>
              <a:rPr lang="en-GB" sz="2000" dirty="0" smtClean="0"/>
              <a:t> with the aim </a:t>
            </a:r>
            <a:r>
              <a:rPr lang="en-GB" sz="2000" smtClean="0"/>
              <a:t>to </a:t>
            </a:r>
            <a:r>
              <a:rPr lang="en-GB" sz="2000" smtClean="0"/>
              <a:t>align </a:t>
            </a:r>
            <a:r>
              <a:rPr lang="en-GB" sz="2000" dirty="0" smtClean="0"/>
              <a:t>the produced multilingual glossaries</a:t>
            </a:r>
            <a:endParaRPr lang="en-GB" sz="2000" dirty="0"/>
          </a:p>
        </p:txBody>
      </p:sp>
    </p:spTree>
    <p:extLst>
      <p:ext uri="{BB962C8B-B14F-4D97-AF65-F5344CB8AC3E}">
        <p14:creationId xmlns:p14="http://schemas.microsoft.com/office/powerpoint/2010/main" val="3488025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736"/>
            <a:ext cx="7886700" cy="994172"/>
          </a:xfrm>
        </p:spPr>
        <p:txBody>
          <a:bodyPr>
            <a:normAutofit/>
          </a:bodyPr>
          <a:lstStyle/>
          <a:p>
            <a:r>
              <a:rPr lang="en-GB" dirty="0" smtClean="0"/>
              <a:t>Universities suggest subprojects in their field</a:t>
            </a:r>
            <a:endParaRPr lang="en-GB" dirty="0"/>
          </a:p>
        </p:txBody>
      </p:sp>
      <p:sp>
        <p:nvSpPr>
          <p:cNvPr id="3" name="Content Placeholder 2"/>
          <p:cNvSpPr>
            <a:spLocks noGrp="1"/>
          </p:cNvSpPr>
          <p:nvPr>
            <p:ph idx="1"/>
          </p:nvPr>
        </p:nvSpPr>
        <p:spPr>
          <a:xfrm>
            <a:off x="628650" y="901817"/>
            <a:ext cx="7886700" cy="3537960"/>
          </a:xfrm>
        </p:spPr>
        <p:txBody>
          <a:bodyPr/>
          <a:lstStyle/>
          <a:p>
            <a:pPr marL="0" indent="0">
              <a:buNone/>
            </a:pPr>
            <a:r>
              <a:rPr lang="en-GB" dirty="0" smtClean="0"/>
              <a:t>Example: </a:t>
            </a:r>
            <a:r>
              <a:rPr lang="en-GB" dirty="0" err="1" smtClean="0"/>
              <a:t>YourTerm</a:t>
            </a:r>
            <a:r>
              <a:rPr lang="en-GB" dirty="0" smtClean="0"/>
              <a:t> CULT: 1) European Capital of Culture and Cultural </a:t>
            </a:r>
            <a:r>
              <a:rPr lang="en-GB" dirty="0"/>
              <a:t>E</a:t>
            </a:r>
            <a:r>
              <a:rPr lang="en-GB" dirty="0" smtClean="0"/>
              <a:t>vents </a:t>
            </a:r>
            <a:r>
              <a:rPr lang="en-GB" dirty="0"/>
              <a:t>T</a:t>
            </a:r>
            <a:r>
              <a:rPr lang="en-GB" dirty="0" smtClean="0"/>
              <a:t>erminology,  2) Museums and Cultural Institutions 3) House of European History  4) Archaeology</a:t>
            </a:r>
          </a:p>
          <a:p>
            <a:pPr marL="0" indent="0">
              <a:buNone/>
            </a:pPr>
            <a:endParaRPr lang="en-GB" dirty="0"/>
          </a:p>
        </p:txBody>
      </p:sp>
      <p:pic>
        <p:nvPicPr>
          <p:cNvPr id="8" name="Picture 7"/>
          <p:cNvPicPr>
            <a:picLocks noChangeAspect="1"/>
          </p:cNvPicPr>
          <p:nvPr/>
        </p:nvPicPr>
        <p:blipFill>
          <a:blip r:embed="rId2"/>
          <a:stretch>
            <a:fillRect/>
          </a:stretch>
        </p:blipFill>
        <p:spPr>
          <a:xfrm>
            <a:off x="1019261" y="2003225"/>
            <a:ext cx="6952310" cy="3140275"/>
          </a:xfrm>
          <a:prstGeom prst="rect">
            <a:avLst/>
          </a:prstGeom>
        </p:spPr>
      </p:pic>
    </p:spTree>
    <p:extLst>
      <p:ext uri="{BB962C8B-B14F-4D97-AF65-F5344CB8AC3E}">
        <p14:creationId xmlns:p14="http://schemas.microsoft.com/office/powerpoint/2010/main" val="3019313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77639"/>
          </a:xfrm>
        </p:spPr>
        <p:txBody>
          <a:bodyPr/>
          <a:lstStyle/>
          <a:p>
            <a:r>
              <a:rPr lang="en-GB" dirty="0" smtClean="0"/>
              <a:t>Section 1: The Resource Centre:</a:t>
            </a:r>
            <a:endParaRPr lang="en-GB" dirty="0"/>
          </a:p>
        </p:txBody>
      </p:sp>
      <p:pic>
        <p:nvPicPr>
          <p:cNvPr id="4" name="Content Placeholder 3"/>
          <p:cNvPicPr>
            <a:picLocks noGrp="1" noChangeAspect="1"/>
          </p:cNvPicPr>
          <p:nvPr>
            <p:ph idx="1"/>
          </p:nvPr>
        </p:nvPicPr>
        <p:blipFill>
          <a:blip r:embed="rId2"/>
          <a:stretch>
            <a:fillRect/>
          </a:stretch>
        </p:blipFill>
        <p:spPr>
          <a:xfrm>
            <a:off x="628651" y="762346"/>
            <a:ext cx="7856814" cy="4300572"/>
          </a:xfrm>
          <a:prstGeom prst="rect">
            <a:avLst/>
          </a:prstGeom>
        </p:spPr>
      </p:pic>
      <p:sp>
        <p:nvSpPr>
          <p:cNvPr id="5" name="Down Arrow 4"/>
          <p:cNvSpPr/>
          <p:nvPr/>
        </p:nvSpPr>
        <p:spPr>
          <a:xfrm>
            <a:off x="6409189" y="279353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840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Terminology Resources – example: </a:t>
            </a:r>
            <a:r>
              <a:rPr lang="en-GB" dirty="0" err="1" smtClean="0"/>
              <a:t>YourTerm</a:t>
            </a:r>
            <a:r>
              <a:rPr lang="en-GB" dirty="0" smtClean="0"/>
              <a:t> MED</a:t>
            </a:r>
            <a:endParaRPr lang="en-GB" dirty="0"/>
          </a:p>
        </p:txBody>
      </p:sp>
      <p:sp>
        <p:nvSpPr>
          <p:cNvPr id="3" name="Content Placeholder 2"/>
          <p:cNvSpPr>
            <a:spLocks noGrp="1"/>
          </p:cNvSpPr>
          <p:nvPr>
            <p:ph idx="1"/>
          </p:nvPr>
        </p:nvSpPr>
        <p:spPr/>
        <p:txBody>
          <a:bodyPr>
            <a:normAutofit fontScale="62500" lnSpcReduction="20000"/>
          </a:bodyPr>
          <a:lstStyle/>
          <a:p>
            <a:r>
              <a:rPr lang="en-GB" sz="3200" dirty="0" smtClean="0"/>
              <a:t>In every project there is a collection of relevant resources to be used by the participants for the elaboration of their project, but also </a:t>
            </a:r>
            <a:r>
              <a:rPr lang="en-GB" sz="3200" dirty="0"/>
              <a:t>made accessible to the wide public accessing the website </a:t>
            </a:r>
            <a:endParaRPr lang="en-GB" sz="3200" dirty="0" smtClean="0"/>
          </a:p>
          <a:p>
            <a:r>
              <a:rPr lang="en-GB" b="1" dirty="0" smtClean="0"/>
              <a:t>Glossaries</a:t>
            </a:r>
            <a:endParaRPr lang="en-GB" b="1" dirty="0"/>
          </a:p>
          <a:p>
            <a:r>
              <a:rPr lang="en-GB" dirty="0">
                <a:hlinkClick r:id="rId2"/>
              </a:rPr>
              <a:t>Cochrane Glossary (EN)</a:t>
            </a:r>
            <a:endParaRPr lang="en-GB" dirty="0"/>
          </a:p>
          <a:p>
            <a:r>
              <a:rPr lang="en-GB" dirty="0" err="1">
                <a:hlinkClick r:id="rId3"/>
              </a:rPr>
              <a:t>Dictionnaire</a:t>
            </a:r>
            <a:r>
              <a:rPr lang="en-GB" dirty="0">
                <a:hlinkClick r:id="rId3"/>
              </a:rPr>
              <a:t> </a:t>
            </a:r>
            <a:r>
              <a:rPr lang="en-GB" dirty="0" err="1">
                <a:hlinkClick r:id="rId3"/>
              </a:rPr>
              <a:t>médical</a:t>
            </a:r>
            <a:r>
              <a:rPr lang="en-GB" dirty="0">
                <a:hlinkClick r:id="rId3"/>
              </a:rPr>
              <a:t> de </a:t>
            </a:r>
            <a:r>
              <a:rPr lang="en-GB" dirty="0" err="1">
                <a:hlinkClick r:id="rId3"/>
              </a:rPr>
              <a:t>l’Académie</a:t>
            </a:r>
            <a:r>
              <a:rPr lang="en-GB" dirty="0">
                <a:hlinkClick r:id="rId3"/>
              </a:rPr>
              <a:t> de </a:t>
            </a:r>
            <a:r>
              <a:rPr lang="en-GB" dirty="0" err="1">
                <a:hlinkClick r:id="rId3"/>
              </a:rPr>
              <a:t>Médecine</a:t>
            </a:r>
            <a:r>
              <a:rPr lang="en-GB" dirty="0">
                <a:hlinkClick r:id="rId3"/>
              </a:rPr>
              <a:t> – </a:t>
            </a:r>
            <a:r>
              <a:rPr lang="en-GB" dirty="0" err="1">
                <a:hlinkClick r:id="rId3"/>
              </a:rPr>
              <a:t>ver</a:t>
            </a:r>
            <a:r>
              <a:rPr lang="en-GB" dirty="0">
                <a:hlinkClick r:id="rId3"/>
              </a:rPr>
              <a:t> 2020 (FR)</a:t>
            </a:r>
            <a:r>
              <a:rPr lang="en-GB" dirty="0"/>
              <a:t> </a:t>
            </a:r>
            <a:r>
              <a:rPr lang="en-GB" dirty="0" err="1"/>
              <a:t>Académie</a:t>
            </a:r>
            <a:r>
              <a:rPr lang="en-GB" dirty="0"/>
              <a:t> </a:t>
            </a:r>
            <a:r>
              <a:rPr lang="en-GB" dirty="0" err="1"/>
              <a:t>nationale</a:t>
            </a:r>
            <a:r>
              <a:rPr lang="en-GB" dirty="0"/>
              <a:t> de </a:t>
            </a:r>
            <a:r>
              <a:rPr lang="en-GB" dirty="0" err="1"/>
              <a:t>Médecine</a:t>
            </a:r>
            <a:endParaRPr lang="en-GB" dirty="0"/>
          </a:p>
          <a:p>
            <a:r>
              <a:rPr lang="en-GB" u="sng" dirty="0" err="1">
                <a:hlinkClick r:id="rId4"/>
              </a:rPr>
              <a:t>Drugs@FDA</a:t>
            </a:r>
            <a:r>
              <a:rPr lang="en-GB" dirty="0">
                <a:hlinkClick r:id="rId4"/>
              </a:rPr>
              <a:t> Glossary</a:t>
            </a:r>
            <a:r>
              <a:rPr lang="en-GB" u="sng" dirty="0">
                <a:hlinkClick r:id="rId4"/>
              </a:rPr>
              <a:t> of Terms (EN)</a:t>
            </a:r>
            <a:r>
              <a:rPr lang="en-GB" dirty="0"/>
              <a:t>, U.S. </a:t>
            </a:r>
            <a:r>
              <a:rPr lang="en-GB" dirty="0" err="1"/>
              <a:t>Food&amp;Drug</a:t>
            </a:r>
            <a:r>
              <a:rPr lang="en-GB" dirty="0"/>
              <a:t> Administration</a:t>
            </a:r>
          </a:p>
          <a:p>
            <a:r>
              <a:rPr lang="en-GB" u="sng" dirty="0" err="1">
                <a:hlinkClick r:id="rId5"/>
              </a:rPr>
              <a:t>Glossaire</a:t>
            </a:r>
            <a:r>
              <a:rPr lang="en-GB" u="sng" dirty="0">
                <a:hlinkClick r:id="rId5"/>
              </a:rPr>
              <a:t> des</a:t>
            </a:r>
            <a:r>
              <a:rPr lang="en-GB" dirty="0">
                <a:hlinkClick r:id="rId5"/>
              </a:rPr>
              <a:t> </a:t>
            </a:r>
            <a:r>
              <a:rPr lang="en-GB" dirty="0" err="1">
                <a:hlinkClick r:id="rId5"/>
              </a:rPr>
              <a:t>sig</a:t>
            </a:r>
            <a:r>
              <a:rPr lang="en-GB" u="sng" dirty="0" err="1">
                <a:hlinkClick r:id="rId5"/>
              </a:rPr>
              <a:t>les</a:t>
            </a:r>
            <a:r>
              <a:rPr lang="en-GB" dirty="0">
                <a:hlinkClick r:id="rId5"/>
              </a:rPr>
              <a:t> (FR)</a:t>
            </a:r>
            <a:r>
              <a:rPr lang="en-GB" dirty="0"/>
              <a:t> </a:t>
            </a:r>
            <a:r>
              <a:rPr lang="en-GB" dirty="0" err="1"/>
              <a:t>Hôpitaux</a:t>
            </a:r>
            <a:r>
              <a:rPr lang="en-GB" dirty="0"/>
              <a:t> de Toulouse</a:t>
            </a:r>
          </a:p>
          <a:p>
            <a:r>
              <a:rPr lang="en-GB" u="sng" dirty="0" err="1">
                <a:hlinkClick r:id="rId6"/>
              </a:rPr>
              <a:t>Lexique</a:t>
            </a:r>
            <a:r>
              <a:rPr lang="en-GB" u="sng" dirty="0">
                <a:hlinkClick r:id="rId6"/>
              </a:rPr>
              <a:t> des mots </a:t>
            </a:r>
            <a:r>
              <a:rPr lang="en-GB" u="sng" dirty="0" err="1">
                <a:hlinkClick r:id="rId6"/>
              </a:rPr>
              <a:t>alternatifs</a:t>
            </a:r>
            <a:r>
              <a:rPr lang="en-GB" u="sng" dirty="0">
                <a:hlinkClick r:id="rId6"/>
              </a:rPr>
              <a:t> (FR, </a:t>
            </a:r>
            <a:r>
              <a:rPr lang="en-GB" u="sng" dirty="0" err="1">
                <a:hlinkClick r:id="rId6"/>
              </a:rPr>
              <a:t>terme</a:t>
            </a:r>
            <a:r>
              <a:rPr lang="en-GB" u="sng" dirty="0">
                <a:hlinkClick r:id="rId6"/>
              </a:rPr>
              <a:t> </a:t>
            </a:r>
            <a:r>
              <a:rPr lang="en-GB" u="sng" dirty="0" err="1">
                <a:hlinkClick r:id="rId6"/>
              </a:rPr>
              <a:t>médical</a:t>
            </a:r>
            <a:r>
              <a:rPr lang="en-GB" u="sng" dirty="0">
                <a:hlinkClick r:id="rId6"/>
              </a:rPr>
              <a:t>-mot </a:t>
            </a:r>
            <a:r>
              <a:rPr lang="en-GB" u="sng" dirty="0" err="1">
                <a:hlinkClick r:id="rId6"/>
              </a:rPr>
              <a:t>familier</a:t>
            </a:r>
            <a:r>
              <a:rPr lang="en-GB" u="sng" dirty="0">
                <a:hlinkClick r:id="rId6"/>
              </a:rPr>
              <a:t>)</a:t>
            </a:r>
            <a:r>
              <a:rPr lang="en-GB" dirty="0"/>
              <a:t> Santé Montréal</a:t>
            </a:r>
          </a:p>
          <a:p>
            <a:r>
              <a:rPr lang="en-GB" u="sng" dirty="0" err="1">
                <a:hlinkClick r:id="rId7"/>
              </a:rPr>
              <a:t>Lexique</a:t>
            </a:r>
            <a:r>
              <a:rPr lang="en-GB" u="sng" dirty="0">
                <a:hlinkClick r:id="rId7"/>
              </a:rPr>
              <a:t> des </a:t>
            </a:r>
            <a:r>
              <a:rPr lang="en-GB" u="sng" dirty="0" err="1">
                <a:hlinkClick r:id="rId7"/>
              </a:rPr>
              <a:t>termes</a:t>
            </a:r>
            <a:r>
              <a:rPr lang="en-GB" u="sng" dirty="0">
                <a:hlinkClick r:id="rId7"/>
              </a:rPr>
              <a:t> </a:t>
            </a:r>
            <a:r>
              <a:rPr lang="en-GB" u="sng" dirty="0" err="1">
                <a:hlinkClick r:id="rId7"/>
              </a:rPr>
              <a:t>médicaux</a:t>
            </a:r>
            <a:r>
              <a:rPr lang="en-GB" u="sng" dirty="0">
                <a:hlinkClick r:id="rId7"/>
              </a:rPr>
              <a:t> (FR)</a:t>
            </a:r>
            <a:r>
              <a:rPr lang="en-GB" dirty="0"/>
              <a:t> </a:t>
            </a:r>
            <a:r>
              <a:rPr lang="en-GB" dirty="0" err="1"/>
              <a:t>Hôpitaux</a:t>
            </a:r>
            <a:r>
              <a:rPr lang="en-GB" dirty="0"/>
              <a:t> </a:t>
            </a:r>
            <a:r>
              <a:rPr lang="en-GB" dirty="0" err="1"/>
              <a:t>Universitaires</a:t>
            </a:r>
            <a:r>
              <a:rPr lang="en-GB" dirty="0"/>
              <a:t> Genève</a:t>
            </a:r>
          </a:p>
          <a:p>
            <a:r>
              <a:rPr lang="en-GB" u="sng" dirty="0" err="1">
                <a:hlinkClick r:id="rId8"/>
              </a:rPr>
              <a:t>OncoTerm</a:t>
            </a:r>
            <a:r>
              <a:rPr lang="en-GB" dirty="0">
                <a:hlinkClick r:id="rId8"/>
              </a:rPr>
              <a:t> (EN, ES)</a:t>
            </a:r>
            <a:r>
              <a:rPr lang="en-GB" dirty="0"/>
              <a:t> </a:t>
            </a:r>
            <a:r>
              <a:rPr lang="en-GB" dirty="0" err="1"/>
              <a:t>LexiCon</a:t>
            </a:r>
            <a:endParaRPr lang="en-GB" dirty="0"/>
          </a:p>
          <a:p>
            <a:r>
              <a:rPr lang="en-GB" u="sng" dirty="0">
                <a:hlinkClick r:id="rId9"/>
              </a:rPr>
              <a:t>Organ donation glossary (DE)</a:t>
            </a:r>
            <a:r>
              <a:rPr lang="en-GB" dirty="0"/>
              <a:t> University of Heidelberg, Germany</a:t>
            </a:r>
          </a:p>
          <a:p>
            <a:r>
              <a:rPr lang="en-GB" dirty="0" smtClean="0"/>
              <a:t>........ </a:t>
            </a:r>
            <a:endParaRPr lang="en-GB" dirty="0"/>
          </a:p>
        </p:txBody>
      </p:sp>
    </p:spTree>
    <p:extLst>
      <p:ext uri="{BB962C8B-B14F-4D97-AF65-F5344CB8AC3E}">
        <p14:creationId xmlns:p14="http://schemas.microsoft.com/office/powerpoint/2010/main" val="1805543048"/>
      </p:ext>
    </p:extLst>
  </p:cSld>
  <p:clrMapOvr>
    <a:masterClrMapping/>
  </p:clrMapOvr>
</p:sld>
</file>

<file path=ppt/theme/theme1.xml><?xml version="1.0" encoding="utf-8"?>
<a:theme xmlns:a="http://schemas.openxmlformats.org/drawingml/2006/main" name="EP">
  <a:themeElements>
    <a:clrScheme name="EP">
      <a:dk1>
        <a:srgbClr val="000000"/>
      </a:dk1>
      <a:lt1>
        <a:sysClr val="window" lastClr="FFFFFF"/>
      </a:lt1>
      <a:dk2>
        <a:srgbClr val="0A4999"/>
      </a:dk2>
      <a:lt2>
        <a:srgbClr val="7A868E"/>
      </a:lt2>
      <a:accent1>
        <a:srgbClr val="6D89AE"/>
      </a:accent1>
      <a:accent2>
        <a:srgbClr val="283C56"/>
      </a:accent2>
      <a:accent3>
        <a:srgbClr val="ECCF4F"/>
      </a:accent3>
      <a:accent4>
        <a:srgbClr val="D37022"/>
      </a:accent4>
      <a:accent5>
        <a:srgbClr val="AF2529"/>
      </a:accent5>
      <a:accent6>
        <a:srgbClr val="769C92"/>
      </a:accent6>
      <a:hlink>
        <a:srgbClr val="0C4DA2"/>
      </a:hlink>
      <a:folHlink>
        <a:srgbClr val="79516F"/>
      </a:folHlink>
    </a:clrScheme>
    <a:fontScheme name="EP">
      <a:majorFont>
        <a:latin typeface="Arial Narrow"/>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1200"/>
          </a:spcBef>
          <a:defRPr sz="1200" dirty="0" smtClean="0">
            <a:solidFill>
              <a:schemeClr val="bg2">
                <a:lumMod val="75000"/>
              </a:schemeClr>
            </a:solidFill>
          </a:defRPr>
        </a:defPPr>
      </a:lstStyle>
    </a:txDef>
  </a:objectDefaults>
  <a:extraClrSchemeLst/>
  <a:extLst>
    <a:ext uri="{05A4C25C-085E-4340-85A3-A5531E510DB2}">
      <thm15:themeFamily xmlns:thm15="http://schemas.microsoft.com/office/thememl/2012/main" name="EP template pp16_9 blue (EN Logo).ppt [Compatibility Mode]" id="{5B369715-C809-46E3-99E1-7B925B9D14B7}" vid="{9A6768E6-2B31-4A10-A1D2-CF9CB4C73BA0}"/>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D1C8FC68259242887EEA986707FCE7" ma:contentTypeVersion="3" ma:contentTypeDescription="Create a new document." ma:contentTypeScope="" ma:versionID="91c755b14c87792c6db60ca3f39758cc">
  <xsd:schema xmlns:xsd="http://www.w3.org/2001/XMLSchema" xmlns:xs="http://www.w3.org/2001/XMLSchema" xmlns:p="http://schemas.microsoft.com/office/2006/metadata/properties" xmlns:ns2="0c2d4934-9d78-4d8f-b0c4-fddd98cd3987" targetNamespace="http://schemas.microsoft.com/office/2006/metadata/properties" ma:root="true" ma:fieldsID="d9b349833e531b14b415ae6dc231dae5" ns2:_="">
    <xsd:import namespace="0c2d4934-9d78-4d8f-b0c4-fddd98cd3987"/>
    <xsd:element name="properties">
      <xsd:complexType>
        <xsd:sequence>
          <xsd:element name="documentManagement">
            <xsd:complexType>
              <xsd:all>
                <xsd:element ref="ns2:Category"/>
                <xsd:element ref="ns2:_x0076_p99" minOccurs="0"/>
                <xsd:element ref="ns2:e1dv"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d4934-9d78-4d8f-b0c4-fddd98cd3987" elementFormDefault="qualified">
    <xsd:import namespace="http://schemas.microsoft.com/office/2006/documentManagement/types"/>
    <xsd:import namespace="http://schemas.microsoft.com/office/infopath/2007/PartnerControls"/>
    <xsd:element name="Category" ma:index="2" ma:displayName="Format" ma:description="Template category" ma:internalName="Category">
      <xsd:simpleType>
        <xsd:restriction base="dms:Text">
          <xsd:maxLength value="255"/>
        </xsd:restriction>
      </xsd:simpleType>
    </xsd:element>
    <xsd:element name="_x0076_p99" ma:index="3" nillable="true" ma:displayName="Language" ma:internalName="_x0076_p99">
      <xsd:simpleType>
        <xsd:restriction base="dms:Text">
          <xsd:maxLength value="255"/>
        </xsd:restriction>
      </xsd:simpleType>
    </xsd:element>
    <xsd:element name="e1dv" ma:index="10" nillable="true" ma:displayName="Category" ma:internalName="e1dv">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76_p99 xmlns="0c2d4934-9d78-4d8f-b0c4-fddd98cd3987" xsi:nil="true"/>
    <Category xmlns="0c2d4934-9d78-4d8f-b0c4-fddd98cd3987"/>
    <e1dv xmlns="0c2d4934-9d78-4d8f-b0c4-fddd98cd3987" xsi:nil="true"/>
  </documentManagement>
</p:properties>
</file>

<file path=customXml/itemProps1.xml><?xml version="1.0" encoding="utf-8"?>
<ds:datastoreItem xmlns:ds="http://schemas.openxmlformats.org/officeDocument/2006/customXml" ds:itemID="{4E3BA89F-B209-4DCB-A5AB-4C530F8D65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2d4934-9d78-4d8f-b0c4-fddd98cd39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46D100-9A14-4F75-8781-435126B69397}">
  <ds:schemaRefs>
    <ds:schemaRef ds:uri="http://schemas.microsoft.com/sharepoint/v3/contenttype/forms"/>
  </ds:schemaRefs>
</ds:datastoreItem>
</file>

<file path=customXml/itemProps3.xml><?xml version="1.0" encoding="utf-8"?>
<ds:datastoreItem xmlns:ds="http://schemas.openxmlformats.org/officeDocument/2006/customXml" ds:itemID="{711D158A-2D30-4C57-94F2-E516EF10C70B}">
  <ds:schemaRefs>
    <ds:schemaRef ds:uri="0c2d4934-9d78-4d8f-b0c4-fddd98cd3987"/>
    <ds:schemaRef ds:uri="http://purl.org/dc/terms/"/>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EP template pp16_9 blue (EN Logo)</Template>
  <TotalTime>1842</TotalTime>
  <Words>541</Words>
  <Application>Microsoft Office PowerPoint</Application>
  <PresentationFormat>On-screen Show (16:9)</PresentationFormat>
  <Paragraphs>57</Paragraphs>
  <Slides>18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ＭＳ Ｐゴシック</vt:lpstr>
      <vt:lpstr>ＭＳ Ｐゴシック</vt:lpstr>
      <vt:lpstr>Arial</vt:lpstr>
      <vt:lpstr>Arial Narrow</vt:lpstr>
      <vt:lpstr>Calibri</vt:lpstr>
      <vt:lpstr>Calibri Light</vt:lpstr>
      <vt:lpstr>Wingdings</vt:lpstr>
      <vt:lpstr>Wingdings 3</vt:lpstr>
      <vt:lpstr>EP</vt:lpstr>
      <vt:lpstr>Office Theme</vt:lpstr>
      <vt:lpstr>EUROPEAN TERMINOLOGY AND ACADEMIA</vt:lpstr>
      <vt:lpstr>Terminology without Borders</vt:lpstr>
      <vt:lpstr>YourTermProjects</vt:lpstr>
      <vt:lpstr>The workflow of the projects</vt:lpstr>
      <vt:lpstr>Coordination of the project</vt:lpstr>
      <vt:lpstr>    The Toolbox</vt:lpstr>
      <vt:lpstr>Universities suggest subprojects in their field</vt:lpstr>
      <vt:lpstr>Section 1: The Resource Centre:</vt:lpstr>
      <vt:lpstr>Terminology Resources – example: YourTerm MED</vt:lpstr>
      <vt:lpstr>Section 2: Collaboration</vt:lpstr>
      <vt:lpstr>Section 2: Collaboration</vt:lpstr>
      <vt:lpstr>Section 3: the terminology</vt:lpstr>
      <vt:lpstr>The way to apply</vt:lpstr>
      <vt:lpstr>The Agreement with TermCoord</vt:lpstr>
      <vt:lpstr>PowerPoint Presentation</vt:lpstr>
      <vt:lpstr>PowerPoint Presentation</vt:lpstr>
      <vt:lpstr>PowerPoint Presentation</vt:lpstr>
      <vt:lpstr>Watch a short video on the project and the workflow</vt:lpstr>
    </vt:vector>
  </TitlesOfParts>
  <Company>European Parliament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TERMINOLOGY AND ACADEMIA</dc:title>
  <dc:creator>MASLIAS Rodolfos</dc:creator>
  <cp:lastModifiedBy>MASLIAS Rodolfos</cp:lastModifiedBy>
  <cp:revision>31</cp:revision>
  <dcterms:created xsi:type="dcterms:W3CDTF">2021-10-02T14:35:02Z</dcterms:created>
  <dcterms:modified xsi:type="dcterms:W3CDTF">2021-10-21T10:27:02Z</dcterms:modified>
</cp:coreProperties>
</file>