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6"/>
  </p:notesMasterIdLst>
  <p:sldIdLst>
    <p:sldId id="293" r:id="rId3"/>
    <p:sldId id="257" r:id="rId4"/>
    <p:sldId id="304" r:id="rId5"/>
    <p:sldId id="305" r:id="rId6"/>
    <p:sldId id="306" r:id="rId7"/>
    <p:sldId id="307" r:id="rId8"/>
    <p:sldId id="308" r:id="rId9"/>
    <p:sldId id="309" r:id="rId10"/>
    <p:sldId id="310" r:id="rId11"/>
    <p:sldId id="314" r:id="rId12"/>
    <p:sldId id="311" r:id="rId13"/>
    <p:sldId id="312" r:id="rId14"/>
    <p:sldId id="313" r:id="rId15"/>
    <p:sldId id="315" r:id="rId16"/>
    <p:sldId id="316" r:id="rId17"/>
    <p:sldId id="317" r:id="rId18"/>
    <p:sldId id="318" r:id="rId19"/>
    <p:sldId id="347" r:id="rId20"/>
    <p:sldId id="319" r:id="rId21"/>
    <p:sldId id="348" r:id="rId22"/>
    <p:sldId id="349" r:id="rId23"/>
    <p:sldId id="350" r:id="rId24"/>
    <p:sldId id="336" r:id="rId25"/>
    <p:sldId id="322" r:id="rId26"/>
    <p:sldId id="338" r:id="rId27"/>
    <p:sldId id="337" r:id="rId28"/>
    <p:sldId id="339" r:id="rId29"/>
    <p:sldId id="329" r:id="rId30"/>
    <p:sldId id="330" r:id="rId31"/>
    <p:sldId id="342" r:id="rId32"/>
    <p:sldId id="341" r:id="rId33"/>
    <p:sldId id="326" r:id="rId34"/>
    <p:sldId id="343" r:id="rId35"/>
    <p:sldId id="344" r:id="rId36"/>
    <p:sldId id="327" r:id="rId37"/>
    <p:sldId id="345" r:id="rId38"/>
    <p:sldId id="346" r:id="rId39"/>
    <p:sldId id="328" r:id="rId40"/>
    <p:sldId id="331" r:id="rId41"/>
    <p:sldId id="332" r:id="rId42"/>
    <p:sldId id="333" r:id="rId43"/>
    <p:sldId id="334" r:id="rId44"/>
    <p:sldId id="288" r:id="rId45"/>
  </p:sldIdLst>
  <p:sldSz cx="12192000" cy="6858000"/>
  <p:notesSz cx="7315200" cy="96012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ziana Sicilia" initials="TS" lastIdx="1" clrIdx="0">
    <p:extLst>
      <p:ext uri="{19B8F6BF-5375-455C-9EA6-DF929625EA0E}">
        <p15:presenceInfo xmlns:p15="http://schemas.microsoft.com/office/powerpoint/2012/main" userId="ce2b5620e750da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3B5"/>
    <a:srgbClr val="8F9E9D"/>
    <a:srgbClr val="7C7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2" autoAdjust="0"/>
    <p:restoredTop sz="94660"/>
  </p:normalViewPr>
  <p:slideViewPr>
    <p:cSldViewPr snapToGrid="0">
      <p:cViewPr varScale="1">
        <p:scale>
          <a:sx n="103" d="100"/>
          <a:sy n="103" d="100"/>
        </p:scale>
        <p:origin x="78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3169920" cy="481727"/>
          </a:xfrm>
          <a:prstGeom prst="rect">
            <a:avLst/>
          </a:prstGeom>
        </p:spPr>
        <p:txBody>
          <a:bodyPr vert="horz" lIns="91861" tIns="45930" rIns="91861" bIns="45930" rtlCol="0"/>
          <a:lstStyle>
            <a:lvl1pPr algn="l">
              <a:defRPr sz="1200"/>
            </a:lvl1pPr>
          </a:lstStyle>
          <a:p>
            <a:endParaRPr lang="it-IT"/>
          </a:p>
        </p:txBody>
      </p:sp>
      <p:sp>
        <p:nvSpPr>
          <p:cNvPr id="3" name="Segnaposto data 2"/>
          <p:cNvSpPr>
            <a:spLocks noGrp="1"/>
          </p:cNvSpPr>
          <p:nvPr>
            <p:ph type="dt" idx="1"/>
          </p:nvPr>
        </p:nvSpPr>
        <p:spPr>
          <a:xfrm>
            <a:off x="4143588" y="1"/>
            <a:ext cx="3169920" cy="481727"/>
          </a:xfrm>
          <a:prstGeom prst="rect">
            <a:avLst/>
          </a:prstGeom>
        </p:spPr>
        <p:txBody>
          <a:bodyPr vert="horz" lIns="91861" tIns="45930" rIns="91861" bIns="45930" rtlCol="0"/>
          <a:lstStyle>
            <a:lvl1pPr algn="r">
              <a:defRPr sz="1200"/>
            </a:lvl1pPr>
          </a:lstStyle>
          <a:p>
            <a:fld id="{EA964E16-DD3A-479F-A3C7-1B67BFF792CE}" type="datetimeFigureOut">
              <a:rPr lang="it-IT" smtClean="0"/>
              <a:t>6.10.2021</a:t>
            </a:fld>
            <a:endParaRPr lang="it-IT"/>
          </a:p>
        </p:txBody>
      </p:sp>
      <p:sp>
        <p:nvSpPr>
          <p:cNvPr id="4" name="Segnaposto immagine diapositiva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1861" tIns="45930" rIns="91861" bIns="45930" rtlCol="0" anchor="ctr"/>
          <a:lstStyle/>
          <a:p>
            <a:endParaRPr lang="it-IT"/>
          </a:p>
        </p:txBody>
      </p:sp>
      <p:sp>
        <p:nvSpPr>
          <p:cNvPr id="5" name="Segnaposto note 4"/>
          <p:cNvSpPr>
            <a:spLocks noGrp="1"/>
          </p:cNvSpPr>
          <p:nvPr>
            <p:ph type="body" sz="quarter" idx="3"/>
          </p:nvPr>
        </p:nvSpPr>
        <p:spPr>
          <a:xfrm>
            <a:off x="731520" y="4620578"/>
            <a:ext cx="5852160" cy="3780472"/>
          </a:xfrm>
          <a:prstGeom prst="rect">
            <a:avLst/>
          </a:prstGeom>
        </p:spPr>
        <p:txBody>
          <a:bodyPr vert="horz" lIns="91861" tIns="45930" rIns="91861" bIns="4593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119475"/>
            <a:ext cx="3169920" cy="481726"/>
          </a:xfrm>
          <a:prstGeom prst="rect">
            <a:avLst/>
          </a:prstGeom>
        </p:spPr>
        <p:txBody>
          <a:bodyPr vert="horz" lIns="91861" tIns="45930" rIns="91861" bIns="45930" rtlCol="0" anchor="b"/>
          <a:lstStyle>
            <a:lvl1pPr algn="l">
              <a:defRPr sz="1200"/>
            </a:lvl1pPr>
          </a:lstStyle>
          <a:p>
            <a:endParaRPr lang="it-IT"/>
          </a:p>
        </p:txBody>
      </p:sp>
      <p:sp>
        <p:nvSpPr>
          <p:cNvPr id="7" name="Segnaposto numero diapositiva 6"/>
          <p:cNvSpPr>
            <a:spLocks noGrp="1"/>
          </p:cNvSpPr>
          <p:nvPr>
            <p:ph type="sldNum" sz="quarter" idx="5"/>
          </p:nvPr>
        </p:nvSpPr>
        <p:spPr>
          <a:xfrm>
            <a:off x="4143588" y="9119475"/>
            <a:ext cx="3169920" cy="481726"/>
          </a:xfrm>
          <a:prstGeom prst="rect">
            <a:avLst/>
          </a:prstGeom>
        </p:spPr>
        <p:txBody>
          <a:bodyPr vert="horz" lIns="91861" tIns="45930" rIns="91861" bIns="45930" rtlCol="0" anchor="b"/>
          <a:lstStyle>
            <a:lvl1pPr algn="r">
              <a:defRPr sz="1200"/>
            </a:lvl1pPr>
          </a:lstStyle>
          <a:p>
            <a:fld id="{E01B26FC-C3FA-44EE-AC44-E0C5ED470AF2}" type="slidenum">
              <a:rPr lang="it-IT" smtClean="0"/>
              <a:t>‹#›</a:t>
            </a:fld>
            <a:endParaRPr lang="it-IT"/>
          </a:p>
        </p:txBody>
      </p:sp>
    </p:spTree>
    <p:extLst>
      <p:ext uri="{BB962C8B-B14F-4D97-AF65-F5344CB8AC3E}">
        <p14:creationId xmlns:p14="http://schemas.microsoft.com/office/powerpoint/2010/main" val="827026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1303338"/>
            <a:ext cx="6254750" cy="3517900"/>
          </a:xfrm>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GB" dirty="0"/>
          </a:p>
        </p:txBody>
      </p:sp>
      <p:sp>
        <p:nvSpPr>
          <p:cNvPr id="4" name="Header Placeholder 3"/>
          <p:cNvSpPr txBox="1"/>
          <p:nvPr/>
        </p:nvSpPr>
        <p:spPr>
          <a:xfrm>
            <a:off x="1" y="3"/>
            <a:ext cx="3169920" cy="522962"/>
          </a:xfrm>
          <a:prstGeom prst="rect">
            <a:avLst/>
          </a:prstGeom>
          <a:noFill/>
          <a:ln cap="flat">
            <a:noFill/>
          </a:ln>
        </p:spPr>
        <p:txBody>
          <a:bodyPr vert="horz" wrap="square" lIns="91861" tIns="45930" rIns="91861" bIns="45930" anchor="t" anchorCtr="0" compatLnSpc="1">
            <a:noAutofit/>
          </a:bodyPr>
          <a:lstStyle/>
          <a:p>
            <a:pPr defTabSz="917007">
              <a:defRPr sz="1800" b="0" i="0" u="none" strike="noStrike" kern="0" cap="none" spc="0" baseline="0">
                <a:solidFill>
                  <a:srgbClr val="000000"/>
                </a:solidFill>
                <a:uFillTx/>
              </a:defRPr>
            </a:pPr>
            <a:endParaRPr lang="fr-FR" sz="1200" dirty="0">
              <a:solidFill>
                <a:srgbClr val="000000"/>
              </a:solidFill>
              <a:latin typeface="Calibri" pitchFamily="34"/>
              <a:cs typeface="Arial" pitchFamily="34"/>
            </a:endParaRPr>
          </a:p>
        </p:txBody>
      </p:sp>
      <p:sp>
        <p:nvSpPr>
          <p:cNvPr id="5" name="Date Placeholder 4"/>
          <p:cNvSpPr txBox="1"/>
          <p:nvPr/>
        </p:nvSpPr>
        <p:spPr>
          <a:xfrm>
            <a:off x="4143582" y="3"/>
            <a:ext cx="3169920" cy="522962"/>
          </a:xfrm>
          <a:prstGeom prst="rect">
            <a:avLst/>
          </a:prstGeom>
          <a:noFill/>
          <a:ln cap="flat">
            <a:noFill/>
          </a:ln>
        </p:spPr>
        <p:txBody>
          <a:bodyPr vert="horz" wrap="square" lIns="91861" tIns="45930" rIns="91861" bIns="45930" anchor="t" anchorCtr="0" compatLnSpc="1">
            <a:noAutofit/>
          </a:bodyPr>
          <a:lstStyle/>
          <a:p>
            <a:pPr algn="r" defTabSz="917007">
              <a:defRPr sz="1800" b="0" i="0" u="none" strike="noStrike" kern="0" cap="none" spc="0" baseline="0">
                <a:solidFill>
                  <a:srgbClr val="000000"/>
                </a:solidFill>
                <a:uFillTx/>
              </a:defRPr>
            </a:pPr>
            <a:fld id="{E0D9DA78-4808-427C-A044-0C36F06C8030}" type="datetime8">
              <a:rPr lang="en-GB" sz="1200">
                <a:solidFill>
                  <a:srgbClr val="000000"/>
                </a:solidFill>
                <a:latin typeface="Calibri" pitchFamily="34"/>
                <a:cs typeface="Arial" pitchFamily="34"/>
              </a:rPr>
              <a:pPr algn="r" defTabSz="917007">
                <a:defRPr sz="1800" b="0" i="0" u="none" strike="noStrike" kern="0" cap="none" spc="0" baseline="0">
                  <a:solidFill>
                    <a:srgbClr val="000000"/>
                  </a:solidFill>
                  <a:uFillTx/>
                </a:defRPr>
              </a:pPr>
              <a:t>06/10/2021 19:58</a:t>
            </a:fld>
            <a:endParaRPr lang="en-GB" sz="1200" dirty="0">
              <a:solidFill>
                <a:srgbClr val="000000"/>
              </a:solidFill>
              <a:latin typeface="Calibri" pitchFamily="34"/>
              <a:cs typeface="Arial" pitchFamily="34"/>
            </a:endParaRPr>
          </a:p>
        </p:txBody>
      </p:sp>
      <p:sp>
        <p:nvSpPr>
          <p:cNvPr id="6" name="Slide Number Placeholder 6"/>
          <p:cNvSpPr txBox="1"/>
          <p:nvPr/>
        </p:nvSpPr>
        <p:spPr>
          <a:xfrm>
            <a:off x="4143582" y="9900008"/>
            <a:ext cx="3169920" cy="522962"/>
          </a:xfrm>
          <a:prstGeom prst="rect">
            <a:avLst/>
          </a:prstGeom>
          <a:noFill/>
          <a:ln cap="flat">
            <a:noFill/>
          </a:ln>
        </p:spPr>
        <p:txBody>
          <a:bodyPr vert="horz" wrap="square" lIns="91861" tIns="45930" rIns="91861" bIns="45930" anchor="b" anchorCtr="0" compatLnSpc="1">
            <a:noAutofit/>
          </a:bodyPr>
          <a:lstStyle/>
          <a:p>
            <a:pPr algn="r" defTabSz="917007">
              <a:defRPr sz="1800" b="0" i="0" u="none" strike="noStrike" kern="0" cap="none" spc="0" baseline="0">
                <a:solidFill>
                  <a:srgbClr val="000000"/>
                </a:solidFill>
                <a:uFillTx/>
              </a:defRPr>
            </a:pPr>
            <a:fld id="{7ADD20F7-0D2E-4F94-8314-B40BBA982853}" type="slidenum">
              <a:pPr algn="r" defTabSz="917007">
                <a:defRPr sz="1800" b="0" i="0" u="none" strike="noStrike" kern="0" cap="none" spc="0" baseline="0">
                  <a:solidFill>
                    <a:srgbClr val="000000"/>
                  </a:solidFill>
                  <a:uFillTx/>
                </a:defRPr>
              </a:pPr>
              <a:t>4</a:t>
            </a:fld>
            <a:endParaRPr lang="en-GB" sz="1200" dirty="0">
              <a:solidFill>
                <a:srgbClr val="000000"/>
              </a:solidFill>
              <a:latin typeface="Calibri" pitchFamily="34"/>
              <a:cs typeface="Arial" pitchFamily="34"/>
            </a:endParaRPr>
          </a:p>
        </p:txBody>
      </p:sp>
    </p:spTree>
    <p:extLst>
      <p:ext uri="{BB962C8B-B14F-4D97-AF65-F5344CB8AC3E}">
        <p14:creationId xmlns:p14="http://schemas.microsoft.com/office/powerpoint/2010/main" val="158220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1303338"/>
            <a:ext cx="6254750" cy="3517900"/>
          </a:xfrm>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GB" dirty="0"/>
          </a:p>
        </p:txBody>
      </p:sp>
      <p:sp>
        <p:nvSpPr>
          <p:cNvPr id="4" name="Slide Number Placeholder 3"/>
          <p:cNvSpPr txBox="1"/>
          <p:nvPr/>
        </p:nvSpPr>
        <p:spPr>
          <a:xfrm>
            <a:off x="4143582" y="9900008"/>
            <a:ext cx="3169920" cy="522962"/>
          </a:xfrm>
          <a:prstGeom prst="rect">
            <a:avLst/>
          </a:prstGeom>
          <a:noFill/>
          <a:ln cap="flat">
            <a:noFill/>
          </a:ln>
        </p:spPr>
        <p:txBody>
          <a:bodyPr vert="horz" wrap="square" lIns="91861" tIns="45930" rIns="91861" bIns="45930" anchor="b" anchorCtr="0" compatLnSpc="1">
            <a:noAutofit/>
          </a:bodyPr>
          <a:lstStyle/>
          <a:p>
            <a:pPr algn="r" defTabSz="918606">
              <a:defRPr sz="1800" b="0" i="0" u="none" strike="noStrike" kern="0" cap="none" spc="0" baseline="0">
                <a:solidFill>
                  <a:srgbClr val="000000"/>
                </a:solidFill>
                <a:uFillTx/>
              </a:defRPr>
            </a:pPr>
            <a:fld id="{EC2F385D-3A52-4355-BBE5-AB3202B56A59}" type="slidenum">
              <a:pPr algn="r" defTabSz="918606">
                <a:defRPr sz="1800" b="0" i="0" u="none" strike="noStrike" kern="0" cap="none" spc="0" baseline="0">
                  <a:solidFill>
                    <a:srgbClr val="000000"/>
                  </a:solidFill>
                  <a:uFillTx/>
                </a:defRPr>
              </a:pPr>
              <a:t>5</a:t>
            </a:fld>
            <a:endParaRPr lang="en-GB" sz="1200" dirty="0">
              <a:solidFill>
                <a:srgbClr val="000000"/>
              </a:solidFill>
              <a:latin typeface="Calibri" pitchFamily="34"/>
              <a:cs typeface="Arial" pitchFamily="34"/>
            </a:endParaRPr>
          </a:p>
        </p:txBody>
      </p:sp>
    </p:spTree>
    <p:extLst>
      <p:ext uri="{BB962C8B-B14F-4D97-AF65-F5344CB8AC3E}">
        <p14:creationId xmlns:p14="http://schemas.microsoft.com/office/powerpoint/2010/main" val="370995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1B26FC-C3FA-44EE-AC44-E0C5ED470AF2}" type="slidenum">
              <a:rPr lang="it-IT" smtClean="0"/>
              <a:t>11</a:t>
            </a:fld>
            <a:endParaRPr lang="it-IT"/>
          </a:p>
        </p:txBody>
      </p:sp>
    </p:spTree>
    <p:extLst>
      <p:ext uri="{BB962C8B-B14F-4D97-AF65-F5344CB8AC3E}">
        <p14:creationId xmlns:p14="http://schemas.microsoft.com/office/powerpoint/2010/main" val="2409337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1303338"/>
            <a:ext cx="6254750" cy="3517900"/>
          </a:xfrm>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4143582" y="9900008"/>
            <a:ext cx="3169920" cy="522962"/>
          </a:xfrm>
          <a:prstGeom prst="rect">
            <a:avLst/>
          </a:prstGeom>
          <a:noFill/>
          <a:ln cap="flat">
            <a:noFill/>
          </a:ln>
        </p:spPr>
        <p:txBody>
          <a:bodyPr vert="horz" wrap="square" lIns="91861" tIns="45930" rIns="91861" bIns="45930" anchor="b" anchorCtr="0" compatLnSpc="1">
            <a:noAutofit/>
          </a:bodyPr>
          <a:lstStyle/>
          <a:p>
            <a:pPr algn="r" defTabSz="918606">
              <a:defRPr sz="1800" b="0" i="0" u="none" strike="noStrike" kern="0" cap="none" spc="0" baseline="0">
                <a:solidFill>
                  <a:srgbClr val="000000"/>
                </a:solidFill>
                <a:uFillTx/>
              </a:defRPr>
            </a:pPr>
            <a:fld id="{62CE66EA-F31C-46D3-8996-E2C5FEA2A742}" type="slidenum">
              <a:pPr algn="r" defTabSz="918606">
                <a:defRPr sz="1800" b="0" i="0" u="none" strike="noStrike" kern="0" cap="none" spc="0" baseline="0">
                  <a:solidFill>
                    <a:srgbClr val="000000"/>
                  </a:solidFill>
                  <a:uFillTx/>
                </a:defRPr>
              </a:pPr>
              <a:t>12</a:t>
            </a:fld>
            <a:endParaRPr lang="en-GB" sz="1200">
              <a:solidFill>
                <a:srgbClr val="000000"/>
              </a:solidFill>
              <a:latin typeface="Calibri" pitchFamily="34"/>
            </a:endParaRPr>
          </a:p>
        </p:txBody>
      </p:sp>
    </p:spTree>
    <p:extLst>
      <p:ext uri="{BB962C8B-B14F-4D97-AF65-F5344CB8AC3E}">
        <p14:creationId xmlns:p14="http://schemas.microsoft.com/office/powerpoint/2010/main" val="417042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5E622A-F98A-4525-B450-1249BC029D0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AE02E21-419B-4302-BA25-2DF1A049D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50BEDF8-36E4-48BA-8E9F-338F30253155}"/>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5" name="Segnaposto piè di pagina 4">
            <a:extLst>
              <a:ext uri="{FF2B5EF4-FFF2-40B4-BE49-F238E27FC236}">
                <a16:creationId xmlns:a16="http://schemas.microsoft.com/office/drawing/2014/main" id="{9CC88949-EA60-4EE5-AB09-1F6F8DC3E00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3C30933-28FB-46C1-BF7E-33F8D77F1910}"/>
              </a:ext>
            </a:extLst>
          </p:cNvPr>
          <p:cNvSpPr>
            <a:spLocks noGrp="1"/>
          </p:cNvSpPr>
          <p:nvPr>
            <p:ph type="sldNum" sz="quarter" idx="12"/>
          </p:nvPr>
        </p:nvSpPr>
        <p:spPr/>
        <p:txBody>
          <a:bodyPr/>
          <a:lstStyle/>
          <a:p>
            <a:fld id="{687DEBB1-8A4B-4834-A6E7-9C49C095EBE7}" type="slidenum">
              <a:rPr lang="it-IT" smtClean="0"/>
              <a:t>‹#›</a:t>
            </a:fld>
            <a:endParaRPr lang="it-IT"/>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35954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68976F-22E7-46BC-9611-995D01A1427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C0D0D99-C06B-4EE9-B559-64E302C7FBA9}"/>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A93AB48-29BC-4908-8FEB-1159D7F9A039}"/>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5" name="Segnaposto piè di pagina 4">
            <a:extLst>
              <a:ext uri="{FF2B5EF4-FFF2-40B4-BE49-F238E27FC236}">
                <a16:creationId xmlns:a16="http://schemas.microsoft.com/office/drawing/2014/main" id="{34878F17-31FD-4327-9307-F23E7BFCA3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B8575B-7243-41CE-B55E-CDF2105F26F3}"/>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260311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315E304-2508-41C9-AF2E-D134AC83BC1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1192237-333A-4EEC-B650-E132C0B3C4A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6CAA51-2990-4703-96A2-C497419061D9}"/>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5" name="Segnaposto piè di pagina 4">
            <a:extLst>
              <a:ext uri="{FF2B5EF4-FFF2-40B4-BE49-F238E27FC236}">
                <a16:creationId xmlns:a16="http://schemas.microsoft.com/office/drawing/2014/main" id="{F307F772-8124-400F-A2DF-618A1DDF03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A7F90DA-AF69-4895-898A-C8C0B5BD1267}"/>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2217160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5"/>
          <p:cNvSpPr txBox="1">
            <a:spLocks noGrp="1"/>
          </p:cNvSpPr>
          <p:nvPr>
            <p:ph type="body" idx="4294967295"/>
          </p:nvPr>
        </p:nvSpPr>
        <p:spPr>
          <a:xfrm>
            <a:off x="508004" y="1411550"/>
            <a:ext cx="11175997" cy="221086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889428"/>
      </p:ext>
    </p:extLst>
  </p:cSld>
  <p:clrMapOvr>
    <a:masterClrMapping/>
  </p:clrMapOvr>
  <p:transition>
    <p:fade/>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lvl="0"/>
            <a:fld id="{8E2F41D0-9AED-4AFE-9028-551C58B13B24}" type="datetime1">
              <a:rPr lang="en-US" smtClean="0"/>
              <a:pPr lvl="0"/>
              <a:t>10/6/2021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1F7157FD-04BF-438C-BBD4-72711647E948}" type="slidenum">
              <a:rPr lang="en-GB" smtClean="0"/>
              <a:t>‹#›</a:t>
            </a:fld>
            <a:endParaRPr lang="en-GB"/>
          </a:p>
        </p:txBody>
      </p:sp>
    </p:spTree>
    <p:extLst>
      <p:ext uri="{BB962C8B-B14F-4D97-AF65-F5344CB8AC3E}">
        <p14:creationId xmlns:p14="http://schemas.microsoft.com/office/powerpoint/2010/main" val="121976751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62F353E3-5FBD-4541-A67D-C064EB8B8EC8}" type="datetime1">
              <a:rPr lang="en-US" smtClean="0"/>
              <a:pPr lvl="0"/>
              <a:t>10/6/2021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6DB0BF4-2BE2-44C2-9282-15390C3629B5}" type="slidenum">
              <a:rPr lang="en-GB" smtClean="0"/>
              <a:t>‹#›</a:t>
            </a:fld>
            <a:endParaRPr lang="en-GB"/>
          </a:p>
        </p:txBody>
      </p:sp>
    </p:spTree>
    <p:extLst>
      <p:ext uri="{BB962C8B-B14F-4D97-AF65-F5344CB8AC3E}">
        <p14:creationId xmlns:p14="http://schemas.microsoft.com/office/powerpoint/2010/main" val="185195497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lvl="0"/>
            <a:fld id="{C774E1A6-35B4-458F-BFA2-142C17F0602E}" type="datetime1">
              <a:rPr lang="en-US" smtClean="0"/>
              <a:pPr lvl="0"/>
              <a:t>10/6/2021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4A56E6A2-D5CE-492F-9CE1-42554C36660C}" type="slidenum">
              <a:rPr lang="en-GB" smtClean="0"/>
              <a:t>‹#›</a:t>
            </a:fld>
            <a:endParaRPr lang="en-GB"/>
          </a:p>
        </p:txBody>
      </p:sp>
    </p:spTree>
    <p:extLst>
      <p:ext uri="{BB962C8B-B14F-4D97-AF65-F5344CB8AC3E}">
        <p14:creationId xmlns:p14="http://schemas.microsoft.com/office/powerpoint/2010/main" val="3840170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lvl="0"/>
            <a:fld id="{65038A2A-4BC2-42EA-95B3-CF1A1739BA9C}" type="datetime1">
              <a:rPr lang="en-US" smtClean="0"/>
              <a:pPr lvl="0"/>
              <a:t>10/6/2021</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AF37CA30-2168-4EC0-9966-1AFFAD88A7C9}" type="slidenum">
              <a:rPr lang="en-GB" smtClean="0"/>
              <a:t>‹#›</a:t>
            </a:fld>
            <a:endParaRPr lang="en-GB"/>
          </a:p>
        </p:txBody>
      </p:sp>
    </p:spTree>
    <p:extLst>
      <p:ext uri="{BB962C8B-B14F-4D97-AF65-F5344CB8AC3E}">
        <p14:creationId xmlns:p14="http://schemas.microsoft.com/office/powerpoint/2010/main" val="396752278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lvl="0"/>
            <a:fld id="{B188420E-2F42-4636-B3C8-32461C783486}" type="datetime1">
              <a:rPr lang="en-US" smtClean="0"/>
              <a:pPr lvl="0"/>
              <a:t>10/6/2021</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CF7F0CD-EEBF-45EC-B768-DCC55392F6C1}" type="slidenum">
              <a:rPr lang="en-GB" smtClean="0"/>
              <a:t>‹#›</a:t>
            </a:fld>
            <a:endParaRPr lang="en-GB"/>
          </a:p>
        </p:txBody>
      </p:sp>
    </p:spTree>
    <p:extLst>
      <p:ext uri="{BB962C8B-B14F-4D97-AF65-F5344CB8AC3E}">
        <p14:creationId xmlns:p14="http://schemas.microsoft.com/office/powerpoint/2010/main" val="3371749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lvl="0"/>
            <a:fld id="{8A73DE9D-AAC2-4F52-AB07-116B83FFD4CE}" type="datetime1">
              <a:rPr lang="en-US" smtClean="0"/>
              <a:pPr lvl="0"/>
              <a:t>10/6/2021</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3D2E17CE-1468-4CAA-8860-16A661CA0052}" type="slidenum">
              <a:rPr lang="en-GB" smtClean="0"/>
              <a:t>‹#›</a:t>
            </a:fld>
            <a:endParaRPr lang="en-GB"/>
          </a:p>
        </p:txBody>
      </p:sp>
    </p:spTree>
    <p:extLst>
      <p:ext uri="{BB962C8B-B14F-4D97-AF65-F5344CB8AC3E}">
        <p14:creationId xmlns:p14="http://schemas.microsoft.com/office/powerpoint/2010/main" val="263157353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20CD0E3C-8670-46A6-BE47-97B2E02E7A84}" type="datetime1">
              <a:rPr lang="en-US" smtClean="0"/>
              <a:pPr lvl="0"/>
              <a:t>10/6/2021</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02152879-AE1D-43DA-A4F6-D0A8BCF16F84}" type="slidenum">
              <a:rPr lang="en-GB" smtClean="0"/>
              <a:t>‹#›</a:t>
            </a:fld>
            <a:endParaRPr lang="en-GB"/>
          </a:p>
        </p:txBody>
      </p:sp>
    </p:spTree>
    <p:extLst>
      <p:ext uri="{BB962C8B-B14F-4D97-AF65-F5344CB8AC3E}">
        <p14:creationId xmlns:p14="http://schemas.microsoft.com/office/powerpoint/2010/main" val="249408707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82461C-156B-4C49-AF84-07C4AC8AC84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6BFB82-BA5E-45C4-9264-5C3110CD21E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579EA5E-3E7B-42A3-A981-3ECC1BB4A6DE}"/>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5" name="Segnaposto piè di pagina 4">
            <a:extLst>
              <a:ext uri="{FF2B5EF4-FFF2-40B4-BE49-F238E27FC236}">
                <a16:creationId xmlns:a16="http://schemas.microsoft.com/office/drawing/2014/main" id="{80063755-EDB3-4000-83D9-7CBE3889E63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E00C44-A70E-4795-8339-63FEF0FEC519}"/>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3248029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8CC1343A-9556-427C-B3D0-31B3FC8B929E}" type="datetime1">
              <a:rPr lang="en-US" smtClean="0"/>
              <a:pPr lvl="0"/>
              <a:t>10/6/2021</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83EE51EF-1B58-44F7-811C-E4369756FBFE}" type="slidenum">
              <a:rPr lang="en-GB" smtClean="0"/>
              <a:t>‹#›</a:t>
            </a:fld>
            <a:endParaRPr lang="en-GB"/>
          </a:p>
        </p:txBody>
      </p:sp>
    </p:spTree>
    <p:extLst>
      <p:ext uri="{BB962C8B-B14F-4D97-AF65-F5344CB8AC3E}">
        <p14:creationId xmlns:p14="http://schemas.microsoft.com/office/powerpoint/2010/main" val="60143855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lvl="0"/>
            <a:fld id="{E30FE4DC-7E0D-461A-8BCC-7A7D4A59697E}" type="datetime1">
              <a:rPr lang="en-US" smtClean="0"/>
              <a:pPr lvl="0"/>
              <a:t>10/6/2021</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8DF54CAE-2C7A-407B-8DA2-808D8E427DAB}" type="slidenum">
              <a:rPr lang="en-GB" smtClean="0"/>
              <a:t>‹#›</a:t>
            </a:fld>
            <a:endParaRPr lang="en-GB"/>
          </a:p>
        </p:txBody>
      </p:sp>
    </p:spTree>
    <p:extLst>
      <p:ext uri="{BB962C8B-B14F-4D97-AF65-F5344CB8AC3E}">
        <p14:creationId xmlns:p14="http://schemas.microsoft.com/office/powerpoint/2010/main" val="2487005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6D21EE86-7311-4EF9-A1F9-F0270D9674B7}" type="datetime1">
              <a:rPr lang="en-US" smtClean="0"/>
              <a:pPr lvl="0"/>
              <a:t>10/6/2021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E3669865-4673-48E9-82FF-4CA23CAABD36}" type="slidenum">
              <a:rPr lang="en-GB" smtClean="0"/>
              <a:t>‹#›</a:t>
            </a:fld>
            <a:endParaRPr lang="en-GB"/>
          </a:p>
        </p:txBody>
      </p:sp>
    </p:spTree>
    <p:extLst>
      <p:ext uri="{BB962C8B-B14F-4D97-AF65-F5344CB8AC3E}">
        <p14:creationId xmlns:p14="http://schemas.microsoft.com/office/powerpoint/2010/main" val="2494342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lvl="0"/>
            <a:fld id="{B5B16E25-3F3F-44DF-B750-46CA275F799C}" type="datetime1">
              <a:rPr lang="en-US" smtClean="0"/>
              <a:pPr lvl="0"/>
              <a:t>10/6/2021</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B97ECA8A-CBEE-489A-AE65-046EC888C4BA}" type="slidenum">
              <a:rPr lang="en-GB" smtClean="0"/>
              <a:t>‹#›</a:t>
            </a:fld>
            <a:endParaRPr lang="en-GB"/>
          </a:p>
        </p:txBody>
      </p:sp>
    </p:spTree>
    <p:extLst>
      <p:ext uri="{BB962C8B-B14F-4D97-AF65-F5344CB8AC3E}">
        <p14:creationId xmlns:p14="http://schemas.microsoft.com/office/powerpoint/2010/main" val="169096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3 Column">
    <p:spTree>
      <p:nvGrpSpPr>
        <p:cNvPr id="1" name=""/>
        <p:cNvGrpSpPr/>
        <p:nvPr/>
      </p:nvGrpSpPr>
      <p:grpSpPr>
        <a:xfrm>
          <a:off x="0" y="0"/>
          <a:ext cx="0" cy="0"/>
          <a:chOff x="0" y="0"/>
          <a:chExt cx="0" cy="0"/>
        </a:xfrm>
      </p:grpSpPr>
      <p:sp>
        <p:nvSpPr>
          <p:cNvPr id="2" name="Title 1"/>
          <p:cNvSpPr txBox="1">
            <a:spLocks noGrp="1"/>
          </p:cNvSpPr>
          <p:nvPr>
            <p:ph type="title"/>
          </p:nvPr>
        </p:nvSpPr>
        <p:spPr>
          <a:xfrm>
            <a:off x="685800" y="685800"/>
            <a:ext cx="10394707" cy="1151961"/>
          </a:xfrm>
        </p:spPr>
        <p:txBody>
          <a:bodyPr anchorCtr="1"/>
          <a:lstStyle>
            <a:lvl1pPr algn="ctr">
              <a:defRPr/>
            </a:lvl1pPr>
          </a:lstStyle>
          <a:p>
            <a:pPr lvl="0"/>
            <a:r>
              <a:rPr lang="en-US"/>
              <a:t>Click to edit Master title style</a:t>
            </a:r>
          </a:p>
        </p:txBody>
      </p:sp>
      <p:sp>
        <p:nvSpPr>
          <p:cNvPr id="3" name="Text Placeholder 2"/>
          <p:cNvSpPr txBox="1">
            <a:spLocks noGrp="1"/>
          </p:cNvSpPr>
          <p:nvPr>
            <p:ph type="body" idx="4294967295"/>
          </p:nvPr>
        </p:nvSpPr>
        <p:spPr>
          <a:xfrm>
            <a:off x="685800" y="2063398"/>
            <a:ext cx="3310128" cy="576264"/>
          </a:xfrm>
        </p:spPr>
        <p:txBody>
          <a:bodyPr anchor="b" anchorCtr="1">
            <a:noAutofit/>
          </a:bodyPr>
          <a:lstStyle>
            <a:lvl1pPr marL="0" indent="0" algn="ctr">
              <a:buNone/>
              <a:defRPr sz="2400">
                <a:solidFill>
                  <a:srgbClr val="4472C4"/>
                </a:solidFill>
              </a:defRPr>
            </a:lvl1pPr>
          </a:lstStyle>
          <a:p>
            <a:pPr lvl="0"/>
            <a:r>
              <a:rPr lang="en-US"/>
              <a:t>Click to edit Master text styles</a:t>
            </a:r>
          </a:p>
        </p:txBody>
      </p:sp>
      <p:sp>
        <p:nvSpPr>
          <p:cNvPr id="4" name="Text Placeholder 3"/>
          <p:cNvSpPr txBox="1">
            <a:spLocks noGrp="1"/>
          </p:cNvSpPr>
          <p:nvPr>
            <p:ph type="body" idx="4294967295"/>
          </p:nvPr>
        </p:nvSpPr>
        <p:spPr>
          <a:xfrm>
            <a:off x="685800" y="2639662"/>
            <a:ext cx="3310128" cy="2734924"/>
          </a:xfrm>
        </p:spPr>
        <p:txBody>
          <a:bodyPr anchorCtr="1"/>
          <a:lstStyle>
            <a:lvl1pPr marL="0" indent="0" algn="ctr">
              <a:buNone/>
              <a:defRPr sz="1400"/>
            </a:lvl1pPr>
          </a:lstStyle>
          <a:p>
            <a:pPr lvl="0"/>
            <a:r>
              <a:rPr lang="en-US"/>
              <a:t>Click to edit Master text styles</a:t>
            </a:r>
          </a:p>
        </p:txBody>
      </p:sp>
      <p:sp>
        <p:nvSpPr>
          <p:cNvPr id="5" name="Text Placeholder 4"/>
          <p:cNvSpPr txBox="1">
            <a:spLocks noGrp="1"/>
          </p:cNvSpPr>
          <p:nvPr>
            <p:ph type="body" idx="4294967295"/>
          </p:nvPr>
        </p:nvSpPr>
        <p:spPr>
          <a:xfrm>
            <a:off x="4234622" y="2063398"/>
            <a:ext cx="3310128" cy="576264"/>
          </a:xfrm>
        </p:spPr>
        <p:txBody>
          <a:bodyPr anchor="b" anchorCtr="1">
            <a:noAutofit/>
          </a:bodyPr>
          <a:lstStyle>
            <a:lvl1pPr marL="0" indent="0" algn="ctr">
              <a:buNone/>
              <a:defRPr sz="2400">
                <a:solidFill>
                  <a:srgbClr val="4472C4"/>
                </a:solidFill>
              </a:defRPr>
            </a:lvl1pPr>
          </a:lstStyle>
          <a:p>
            <a:pPr lvl="0"/>
            <a:r>
              <a:rPr lang="en-US"/>
              <a:t>Click to edit Master text styles</a:t>
            </a:r>
          </a:p>
        </p:txBody>
      </p:sp>
      <p:sp>
        <p:nvSpPr>
          <p:cNvPr id="6" name="Text Placeholder 3"/>
          <p:cNvSpPr txBox="1">
            <a:spLocks noGrp="1"/>
          </p:cNvSpPr>
          <p:nvPr>
            <p:ph type="body" idx="4294967295"/>
          </p:nvPr>
        </p:nvSpPr>
        <p:spPr>
          <a:xfrm>
            <a:off x="4234622" y="2639662"/>
            <a:ext cx="3310128" cy="2734924"/>
          </a:xfrm>
        </p:spPr>
        <p:txBody>
          <a:bodyPr anchorCtr="1"/>
          <a:lstStyle>
            <a:lvl1pPr marL="0" indent="0" algn="ctr">
              <a:buNone/>
              <a:defRPr sz="1400"/>
            </a:lvl1pPr>
          </a:lstStyle>
          <a:p>
            <a:pPr lvl="0"/>
            <a:r>
              <a:rPr lang="en-US"/>
              <a:t>Click to edit Master text styles</a:t>
            </a:r>
          </a:p>
        </p:txBody>
      </p:sp>
      <p:sp>
        <p:nvSpPr>
          <p:cNvPr id="7" name="Text Placeholder 4"/>
          <p:cNvSpPr txBox="1">
            <a:spLocks noGrp="1"/>
          </p:cNvSpPr>
          <p:nvPr>
            <p:ph type="body" idx="4294967295"/>
          </p:nvPr>
        </p:nvSpPr>
        <p:spPr>
          <a:xfrm>
            <a:off x="7770379" y="2063398"/>
            <a:ext cx="3310128" cy="576264"/>
          </a:xfrm>
        </p:spPr>
        <p:txBody>
          <a:bodyPr anchor="b" anchorCtr="1">
            <a:noAutofit/>
          </a:bodyPr>
          <a:lstStyle>
            <a:lvl1pPr marL="0" indent="0" algn="ctr">
              <a:buNone/>
              <a:defRPr sz="2400">
                <a:solidFill>
                  <a:srgbClr val="4472C4"/>
                </a:solidFill>
              </a:defRPr>
            </a:lvl1pPr>
          </a:lstStyle>
          <a:p>
            <a:pPr lvl="0"/>
            <a:r>
              <a:rPr lang="en-US"/>
              <a:t>Click to edit Master text styles</a:t>
            </a:r>
          </a:p>
        </p:txBody>
      </p:sp>
      <p:sp>
        <p:nvSpPr>
          <p:cNvPr id="8" name="Text Placeholder 3"/>
          <p:cNvSpPr txBox="1">
            <a:spLocks noGrp="1"/>
          </p:cNvSpPr>
          <p:nvPr>
            <p:ph type="body" idx="4294967295"/>
          </p:nvPr>
        </p:nvSpPr>
        <p:spPr>
          <a:xfrm>
            <a:off x="7770379" y="2639662"/>
            <a:ext cx="3310128" cy="2734924"/>
          </a:xfrm>
        </p:spPr>
        <p:txBody>
          <a:bodyPr anchorCtr="1"/>
          <a:lstStyle>
            <a:lvl1pPr marL="0" indent="0" algn="ctr">
              <a:buNone/>
              <a:defRPr sz="1400"/>
            </a:lvl1pPr>
          </a:lstStyle>
          <a:p>
            <a:pPr lvl="0"/>
            <a:r>
              <a:rPr lang="en-US"/>
              <a:t>Click to edit Master text styles</a:t>
            </a:r>
          </a:p>
        </p:txBody>
      </p:sp>
      <p:sp>
        <p:nvSpPr>
          <p:cNvPr id="9" name="Date Placeholder 10"/>
          <p:cNvSpPr txBox="1">
            <a:spLocks noGrp="1"/>
          </p:cNvSpPr>
          <p:nvPr>
            <p:ph type="dt" sz="half" idx="7"/>
          </p:nvPr>
        </p:nvSpPr>
        <p:spPr>
          <a:xfrm>
            <a:off x="8635995" y="76196"/>
            <a:ext cx="3352803" cy="288922"/>
          </a:xfrm>
        </p:spPr>
        <p:txBody>
          <a:bodyPr/>
          <a:lstStyle>
            <a:lvl1pPr>
              <a:defRPr>
                <a:solidFill>
                  <a:srgbClr val="0D0D0D"/>
                </a:solidFill>
              </a:defRPr>
            </a:lvl1pPr>
          </a:lstStyle>
          <a:p>
            <a:pPr lvl="0"/>
            <a:fld id="{37B6C473-479C-4094-A903-5FF3D58077FB}" type="datetime1">
              <a:rPr lang="en-US"/>
              <a:pPr lvl="0"/>
              <a:t>10/6/2021</a:t>
            </a:fld>
            <a:endParaRPr lang="en-US"/>
          </a:p>
        </p:txBody>
      </p:sp>
      <p:sp>
        <p:nvSpPr>
          <p:cNvPr id="10" name="Footer Placeholder 27"/>
          <p:cNvSpPr txBox="1">
            <a:spLocks noGrp="1"/>
          </p:cNvSpPr>
          <p:nvPr>
            <p:ph type="ftr" sz="quarter" idx="9"/>
          </p:nvPr>
        </p:nvSpPr>
        <p:spPr>
          <a:xfrm>
            <a:off x="4165604" y="76196"/>
            <a:ext cx="4470401" cy="288922"/>
          </a:xfrm>
        </p:spPr>
        <p:txBody>
          <a:bodyPr/>
          <a:lstStyle>
            <a:lvl1pPr>
              <a:defRPr>
                <a:solidFill>
                  <a:srgbClr val="0D0D0D"/>
                </a:solidFill>
              </a:defRPr>
            </a:lvl1pPr>
          </a:lstStyle>
          <a:p>
            <a:pPr lvl="0"/>
            <a:endParaRPr lang="en-US"/>
          </a:p>
        </p:txBody>
      </p:sp>
      <p:sp>
        <p:nvSpPr>
          <p:cNvPr id="11" name="Slide Number Placeholder 4"/>
          <p:cNvSpPr txBox="1">
            <a:spLocks noGrp="1"/>
          </p:cNvSpPr>
          <p:nvPr>
            <p:ph type="sldNum" sz="quarter" idx="8"/>
          </p:nvPr>
        </p:nvSpPr>
        <p:spPr>
          <a:xfrm>
            <a:off x="10972800" y="6476996"/>
            <a:ext cx="1015998" cy="244473"/>
          </a:xfrm>
        </p:spPr>
        <p:txBody>
          <a:bodyPr/>
          <a:lstStyle>
            <a:lvl1pPr>
              <a:defRPr>
                <a:solidFill>
                  <a:srgbClr val="0D0D0D"/>
                </a:solidFill>
              </a:defRPr>
            </a:lvl1pPr>
          </a:lstStyle>
          <a:p>
            <a:pPr lvl="0"/>
            <a:fld id="{54E51CF6-CA6D-4DBC-A5BE-B5D4F2826199}" type="slidenum">
              <a:t>‹#›</a:t>
            </a:fld>
            <a:endParaRPr lang="en-US"/>
          </a:p>
        </p:txBody>
      </p:sp>
    </p:spTree>
    <p:extLst>
      <p:ext uri="{BB962C8B-B14F-4D97-AF65-F5344CB8AC3E}">
        <p14:creationId xmlns:p14="http://schemas.microsoft.com/office/powerpoint/2010/main" val="239115990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5"/>
          <p:cNvSpPr txBox="1">
            <a:spLocks noGrp="1"/>
          </p:cNvSpPr>
          <p:nvPr>
            <p:ph type="body" idx="4294967295"/>
          </p:nvPr>
        </p:nvSpPr>
        <p:spPr>
          <a:xfrm>
            <a:off x="508004" y="1411550"/>
            <a:ext cx="11175997" cy="221086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370966"/>
      </p:ext>
    </p:extLst>
  </p:cSld>
  <p:clrMapOvr>
    <a:masterClrMapping/>
  </p:clrMapOvr>
  <p:transition>
    <p:fade/>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rgbClr val="52BDEC"/>
                </a:solidFill>
              </a:defRPr>
            </a:lvl1pPr>
          </a:lstStyle>
          <a:p>
            <a:r>
              <a:rPr lang="nl-NL" dirty="0"/>
              <a:t>Klik en typ de titel</a:t>
            </a:r>
            <a:endParaRPr lang="nl-BE" dirty="0"/>
          </a:p>
        </p:txBody>
      </p:sp>
      <p:sp>
        <p:nvSpPr>
          <p:cNvPr id="3" name="Tijdelijke aanduiding voor datum 2"/>
          <p:cNvSpPr>
            <a:spLocks noGrp="1"/>
          </p:cNvSpPr>
          <p:nvPr>
            <p:ph type="dt" sz="half" idx="10"/>
          </p:nvPr>
        </p:nvSpPr>
        <p:spPr/>
        <p:txBody>
          <a:bodyPr/>
          <a:lstStyle/>
          <a:p>
            <a:endParaRPr lang="nl-BE" dirty="0"/>
          </a:p>
        </p:txBody>
      </p:sp>
      <p:sp>
        <p:nvSpPr>
          <p:cNvPr id="4" name="Tijdelijke aanduiding voor voettekst 3"/>
          <p:cNvSpPr>
            <a:spLocks noGrp="1"/>
          </p:cNvSpPr>
          <p:nvPr>
            <p:ph type="ftr" sz="quarter" idx="11"/>
          </p:nvPr>
        </p:nvSpPr>
        <p:spPr/>
        <p:txBody>
          <a:bodyPr/>
          <a:lstStyle/>
          <a:p>
            <a:r>
              <a:rPr lang="en-US"/>
              <a:t>DT conference Translating: Past, present, future 2018</a:t>
            </a:r>
            <a:endParaRPr lang="nl-BE" dirty="0"/>
          </a:p>
        </p:txBody>
      </p:sp>
      <p:sp>
        <p:nvSpPr>
          <p:cNvPr id="5" name="Tijdelijke aanduiding voor dianummer 4"/>
          <p:cNvSpPr>
            <a:spLocks noGrp="1"/>
          </p:cNvSpPr>
          <p:nvPr>
            <p:ph type="sldNum" sz="quarter" idx="12"/>
          </p:nvPr>
        </p:nvSpPr>
        <p:spPr/>
        <p:txBody>
          <a:bodyPr/>
          <a:lstStyle/>
          <a:p>
            <a:fld id="{F35D8031-C8E5-48F8-A3B6-81643B27A3AF}" type="slidenum">
              <a:rPr lang="nl-BE" smtClean="0"/>
              <a:pPr/>
              <a:t>‹#›</a:t>
            </a:fld>
            <a:endParaRPr lang="nl-BE" dirty="0"/>
          </a:p>
        </p:txBody>
      </p:sp>
      <p:sp>
        <p:nvSpPr>
          <p:cNvPr id="6" name="Tijdelijke aanduiding voor tekst 2"/>
          <p:cNvSpPr>
            <a:spLocks noGrp="1"/>
          </p:cNvSpPr>
          <p:nvPr>
            <p:ph idx="1" hasCustomPrompt="1"/>
          </p:nvPr>
        </p:nvSpPr>
        <p:spPr>
          <a:xfrm>
            <a:off x="720000" y="1349999"/>
            <a:ext cx="11112000" cy="4428000"/>
          </a:xfrm>
          <a:prstGeom prst="rect">
            <a:avLst/>
          </a:prstGeom>
        </p:spPr>
        <p:txBody>
          <a:bodyPr vert="horz" lIns="0" tIns="0" rIns="0" bIns="0" rtlCol="0">
            <a:noAutofit/>
          </a:bodyPr>
          <a:lstStyle>
            <a:lvl1pPr>
              <a:defRPr/>
            </a:lvl1pPr>
          </a:lstStyle>
          <a:p>
            <a:pPr lvl="0"/>
            <a:r>
              <a:rPr lang="nl-NL" dirty="0"/>
              <a:t>Klik en typ de tekst</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322739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586318"/>
            <a:ext cx="10216444" cy="554567"/>
          </a:xfrm>
        </p:spPr>
        <p:txBody>
          <a:bodyPr/>
          <a:lstStyle>
            <a:lvl1pPr>
              <a:defRPr sz="3467" cap="none"/>
            </a:lvl1pPr>
          </a:lstStyle>
          <a:p>
            <a:r>
              <a:rPr lang="en-US" dirty="0"/>
              <a:t>Click to edit master title style</a:t>
            </a:r>
          </a:p>
        </p:txBody>
      </p:sp>
      <p:sp>
        <p:nvSpPr>
          <p:cNvPr id="3" name="Content Placeholder 2"/>
          <p:cNvSpPr>
            <a:spLocks noGrp="1"/>
          </p:cNvSpPr>
          <p:nvPr>
            <p:ph sz="half" idx="1"/>
          </p:nvPr>
        </p:nvSpPr>
        <p:spPr>
          <a:xfrm>
            <a:off x="609600" y="1410906"/>
            <a:ext cx="4944533" cy="4487719"/>
          </a:xfrm>
        </p:spPr>
        <p:txBody>
          <a:bodyPr>
            <a:normAutofit/>
          </a:bodyPr>
          <a:lstStyle>
            <a:lvl1pPr>
              <a:defRPr sz="32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2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half" idx="13"/>
          </p:nvPr>
        </p:nvSpPr>
        <p:spPr>
          <a:xfrm>
            <a:off x="5881511" y="1410906"/>
            <a:ext cx="4944533" cy="4487719"/>
          </a:xfrm>
        </p:spPr>
        <p:txBody>
          <a:bodyPr>
            <a:normAutofit/>
          </a:bodyPr>
          <a:lstStyle>
            <a:lvl1pPr>
              <a:defRPr sz="32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2400"/>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826205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3EF15D-A08D-4BCF-8E7E-8C748C48DF0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FEB73BD-A559-4AA6-BF74-D1BA9F44C5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94AED99-F5A6-4665-B11D-98F2AF2CF9B9}"/>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5" name="Segnaposto piè di pagina 4">
            <a:extLst>
              <a:ext uri="{FF2B5EF4-FFF2-40B4-BE49-F238E27FC236}">
                <a16:creationId xmlns:a16="http://schemas.microsoft.com/office/drawing/2014/main" id="{DA397794-886A-4DDF-B902-13EE208A8ED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3CB890-1DB8-41B9-864A-44F0AE7F2A4F}"/>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217836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6C31A7-3183-40A2-B380-AF2C8B6CB76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F02A307-82E6-4DCB-BB8A-0726D964D13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730CF74-F583-4E6E-A841-CEC3E523E1B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C9AFF1A-F60E-4FB5-97C8-B33C275624A6}"/>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6" name="Segnaposto piè di pagina 5">
            <a:extLst>
              <a:ext uri="{FF2B5EF4-FFF2-40B4-BE49-F238E27FC236}">
                <a16:creationId xmlns:a16="http://schemas.microsoft.com/office/drawing/2014/main" id="{FFAEB762-2715-45B2-AB31-AE64675D751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E8237CB-4834-4B44-AFCA-F794524EE30B}"/>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88009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60B7F1-D6D8-4545-8FFB-FE1DF1729AD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699416D-3D1B-4AB1-A2CE-6F2E3ABF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D704D6F-0124-4148-9684-0C9689FD147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ADFEE19-3258-4B07-98A4-DCD41900DE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6437B89-2029-417A-A8E1-0C88C33C2F9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21BC206-B51A-4E20-A2EC-FCE507E1BDAF}"/>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8" name="Segnaposto piè di pagina 7">
            <a:extLst>
              <a:ext uri="{FF2B5EF4-FFF2-40B4-BE49-F238E27FC236}">
                <a16:creationId xmlns:a16="http://schemas.microsoft.com/office/drawing/2014/main" id="{28EE38BC-E19C-4434-BEAB-3172D82F67A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FC93C9D6-CB69-4B57-B5EE-5F2E9902447D}"/>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3034976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6BB76B-5517-44DB-AEB1-F84B49BE9C3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EB136F2-6F8A-45CA-B652-265DE648B1D4}"/>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4" name="Segnaposto piè di pagina 3">
            <a:extLst>
              <a:ext uri="{FF2B5EF4-FFF2-40B4-BE49-F238E27FC236}">
                <a16:creationId xmlns:a16="http://schemas.microsoft.com/office/drawing/2014/main" id="{F297C014-94C5-4AFD-9F58-9777E3B5ADE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407EECA-D36E-488E-B256-E6B2F207673D}"/>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316141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2D94193-F1F1-493F-BA4F-DE55B921A455}"/>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3" name="Segnaposto piè di pagina 2">
            <a:extLst>
              <a:ext uri="{FF2B5EF4-FFF2-40B4-BE49-F238E27FC236}">
                <a16:creationId xmlns:a16="http://schemas.microsoft.com/office/drawing/2014/main" id="{E3155681-8A25-4369-8E92-1A543C563CA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03EF96F-0175-4F8C-BBB5-402349D6DA7C}"/>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86532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8792C9-0110-4BE0-987B-3EF63CD5865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BC0B5A7-A3B8-4840-A0F0-9C96091C91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91A8304-CEF7-408B-A7F6-AE0B1F9E4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9362CAA-604D-4400-A92C-C0798E8D827B}"/>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6" name="Segnaposto piè di pagina 5">
            <a:extLst>
              <a:ext uri="{FF2B5EF4-FFF2-40B4-BE49-F238E27FC236}">
                <a16:creationId xmlns:a16="http://schemas.microsoft.com/office/drawing/2014/main" id="{76170475-1320-4D98-BD2F-A5B22A53AA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551AE4B-62C1-4CE5-9777-6ECF3ABD191F}"/>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516312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98322-C9AC-4C36-A9A4-388E1BBDEF6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5BC67A3-016D-4DFD-A1C9-F27C8C366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DAF00E8-0D36-401C-95AB-E01B91DF5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B8224D6-3EF8-4CC1-85F9-C411A3146D1E}"/>
              </a:ext>
            </a:extLst>
          </p:cNvPr>
          <p:cNvSpPr>
            <a:spLocks noGrp="1"/>
          </p:cNvSpPr>
          <p:nvPr>
            <p:ph type="dt" sz="half" idx="10"/>
          </p:nvPr>
        </p:nvSpPr>
        <p:spPr/>
        <p:txBody>
          <a:bodyPr/>
          <a:lstStyle/>
          <a:p>
            <a:fld id="{8C9EDEC5-C126-4E4E-ADAC-240596DD03EE}" type="datetimeFigureOut">
              <a:rPr lang="it-IT" smtClean="0"/>
              <a:t>6.10.2021</a:t>
            </a:fld>
            <a:endParaRPr lang="it-IT"/>
          </a:p>
        </p:txBody>
      </p:sp>
      <p:sp>
        <p:nvSpPr>
          <p:cNvPr id="6" name="Segnaposto piè di pagina 5">
            <a:extLst>
              <a:ext uri="{FF2B5EF4-FFF2-40B4-BE49-F238E27FC236}">
                <a16:creationId xmlns:a16="http://schemas.microsoft.com/office/drawing/2014/main" id="{ED9FB885-4543-493B-BE29-DCEAFB5C62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42567B3-EBE4-485E-B5E3-1509D1258D7A}"/>
              </a:ext>
            </a:extLst>
          </p:cNvPr>
          <p:cNvSpPr>
            <a:spLocks noGrp="1"/>
          </p:cNvSpPr>
          <p:nvPr>
            <p:ph type="sldNum" sz="quarter" idx="12"/>
          </p:nvPr>
        </p:nvSpPr>
        <p:spPr/>
        <p:txBody>
          <a:bodyPr/>
          <a:lstStyle/>
          <a:p>
            <a:fld id="{687DEBB1-8A4B-4834-A6E7-9C49C095EBE7}" type="slidenum">
              <a:rPr lang="it-IT" smtClean="0"/>
              <a:t>‹#›</a:t>
            </a:fld>
            <a:endParaRPr lang="it-IT"/>
          </a:p>
        </p:txBody>
      </p:sp>
    </p:spTree>
    <p:extLst>
      <p:ext uri="{BB962C8B-B14F-4D97-AF65-F5344CB8AC3E}">
        <p14:creationId xmlns:p14="http://schemas.microsoft.com/office/powerpoint/2010/main" val="147497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5A25A38-B34A-4F77-8100-B042EB3183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B8A41DB-623F-44F9-A762-20C5444A8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6C781F6-17A4-4731-92E5-B0697FFE4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EDEC5-C126-4E4E-ADAC-240596DD03EE}" type="datetimeFigureOut">
              <a:rPr lang="it-IT" smtClean="0"/>
              <a:t>6.10.2021</a:t>
            </a:fld>
            <a:endParaRPr lang="it-IT"/>
          </a:p>
        </p:txBody>
      </p:sp>
      <p:sp>
        <p:nvSpPr>
          <p:cNvPr id="5" name="Segnaposto piè di pagina 4">
            <a:extLst>
              <a:ext uri="{FF2B5EF4-FFF2-40B4-BE49-F238E27FC236}">
                <a16:creationId xmlns:a16="http://schemas.microsoft.com/office/drawing/2014/main" id="{3DB23E57-94CB-4E98-9767-D2960A666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551E58F-4D12-40C6-8BF3-0293140FC0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EBB1-8A4B-4834-A6E7-9C49C095EBE7}" type="slidenum">
              <a:rPr lang="it-IT" smtClean="0"/>
              <a:t>‹#›</a:t>
            </a:fld>
            <a:endParaRPr lang="it-IT"/>
          </a:p>
        </p:txBody>
      </p:sp>
    </p:spTree>
    <p:extLst>
      <p:ext uri="{BB962C8B-B14F-4D97-AF65-F5344CB8AC3E}">
        <p14:creationId xmlns:p14="http://schemas.microsoft.com/office/powerpoint/2010/main" val="1661445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AD3E910C-8FC3-47C8-821E-3D2C29E61C83}" type="datetime1">
              <a:rPr lang="fr-FR" smtClean="0"/>
              <a:pPr lvl="0"/>
              <a:t>6.10.2021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65585041-0791-4E53-870D-CA927C0392E0}" type="slidenum">
              <a:rPr lang="en-GB" smtClean="0"/>
              <a:t>‹#›</a:t>
            </a:fld>
            <a:endParaRPr lang="en-GB"/>
          </a:p>
        </p:txBody>
      </p:sp>
    </p:spTree>
    <p:extLst>
      <p:ext uri="{BB962C8B-B14F-4D97-AF65-F5344CB8AC3E}">
        <p14:creationId xmlns:p14="http://schemas.microsoft.com/office/powerpoint/2010/main" val="2979862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www.facebook.com/TerminEUrope/" TargetMode="External"/><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linkedin.com/in/terminEUrope/" TargetMode="External"/><Relationship Id="rId5" Type="http://schemas.openxmlformats.org/officeDocument/2006/relationships/hyperlink" Target="https://twitter.com/TerminEUrope/" TargetMode="External"/><Relationship Id="rId4" Type="http://schemas.openxmlformats.org/officeDocument/2006/relationships/hyperlink" Target="https://www.instagram.com/termineurop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termcoord.eu/iate/the-new-iate/"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iate.europa.eu/info/statistics/global" TargetMode="External"/><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9.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yourterm.org/" TargetMode="External"/><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hyperlink" Target="https://yourterm.org/wp-content/uploads/2021/03/FAIRterm-presentation-update.pdf" TargetMode="External"/><Relationship Id="rId7" Type="http://schemas.openxmlformats.org/officeDocument/2006/relationships/image" Target="../media/image6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yourterm.org/"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yourterm.org/collaboration/"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hyperlink" Target="https://tradportalv3.ep.parl.union.eu/terminology/"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mailto:dgtrad.termcoord@europarl.europa.eu" TargetMode="External"/><Relationship Id="rId5" Type="http://schemas.openxmlformats.org/officeDocument/2006/relationships/image" Target="../media/image65.png"/><Relationship Id="rId4" Type="http://schemas.openxmlformats.org/officeDocument/2006/relationships/image" Target="../media/image4.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0" name="Rectangle 99">
            <a:extLst>
              <a:ext uri="{FF2B5EF4-FFF2-40B4-BE49-F238E27FC236}">
                <a16:creationId xmlns:a16="http://schemas.microsoft.com/office/drawing/2014/main"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a:extLst>
              <a:ext uri="{FF2B5EF4-FFF2-40B4-BE49-F238E27FC236}">
                <a16:creationId xmlns:a16="http://schemas.microsoft.com/office/drawing/2014/main"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Freeform: Shape 103">
            <a:extLst>
              <a:ext uri="{FF2B5EF4-FFF2-40B4-BE49-F238E27FC236}">
                <a16:creationId xmlns:a16="http://schemas.microsoft.com/office/drawing/2014/main"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Immagine 4">
            <a:extLst>
              <a:ext uri="{FF2B5EF4-FFF2-40B4-BE49-F238E27FC236}">
                <a16:creationId xmlns:a16="http://schemas.microsoft.com/office/drawing/2014/main" id="{7B5DA0FF-8F58-41DD-998E-B759EEFC5B56}"/>
              </a:ext>
            </a:extLst>
          </p:cNvPr>
          <p:cNvPicPr>
            <a:picLocks noChangeAspect="1"/>
          </p:cNvPicPr>
          <p:nvPr/>
        </p:nvPicPr>
        <p:blipFill>
          <a:blip r:embed="rId2"/>
          <a:stretch>
            <a:fillRect/>
          </a:stretch>
        </p:blipFill>
        <p:spPr>
          <a:xfrm>
            <a:off x="3048" y="0"/>
            <a:ext cx="12188952" cy="1889289"/>
          </a:xfrm>
          <a:prstGeom prst="rect">
            <a:avLst/>
          </a:prstGeom>
        </p:spPr>
      </p:pic>
      <p:pic>
        <p:nvPicPr>
          <p:cNvPr id="8" name="Immagine 7">
            <a:extLst>
              <a:ext uri="{FF2B5EF4-FFF2-40B4-BE49-F238E27FC236}">
                <a16:creationId xmlns:a16="http://schemas.microsoft.com/office/drawing/2014/main" id="{112FEDDB-434A-4823-929F-D91DB547914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6761" y="1145724"/>
            <a:ext cx="1674057" cy="570236"/>
          </a:xfrm>
          <a:prstGeom prst="rect">
            <a:avLst/>
          </a:prstGeom>
        </p:spPr>
      </p:pic>
      <p:pic>
        <p:nvPicPr>
          <p:cNvPr id="9" name="Immagine 8">
            <a:extLst>
              <a:ext uri="{FF2B5EF4-FFF2-40B4-BE49-F238E27FC236}">
                <a16:creationId xmlns:a16="http://schemas.microsoft.com/office/drawing/2014/main" id="{09928BEA-4D17-49F8-AE33-A67FF02385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16207" y="1136429"/>
            <a:ext cx="1180480" cy="579531"/>
          </a:xfrm>
          <a:prstGeom prst="rect">
            <a:avLst/>
          </a:prstGeom>
        </p:spPr>
      </p:pic>
      <p:sp>
        <p:nvSpPr>
          <p:cNvPr id="2" name="CasellaDiTesto 1">
            <a:extLst>
              <a:ext uri="{FF2B5EF4-FFF2-40B4-BE49-F238E27FC236}">
                <a16:creationId xmlns:a16="http://schemas.microsoft.com/office/drawing/2014/main" id="{57040480-8381-42BF-A904-BE6033B82FDD}"/>
              </a:ext>
            </a:extLst>
          </p:cNvPr>
          <p:cNvSpPr txBox="1"/>
          <p:nvPr/>
        </p:nvSpPr>
        <p:spPr>
          <a:xfrm>
            <a:off x="533400" y="2488002"/>
            <a:ext cx="10948686" cy="2062103"/>
          </a:xfrm>
          <a:prstGeom prst="rect">
            <a:avLst/>
          </a:prstGeom>
          <a:noFill/>
        </p:spPr>
        <p:txBody>
          <a:bodyPr wrap="square" rtlCol="0">
            <a:spAutoFit/>
          </a:bodyPr>
          <a:lstStyle/>
          <a:p>
            <a:pPr algn="ctr"/>
            <a:r>
              <a:rPr lang="en-GB" sz="3200" b="1" noProof="1" smtClean="0">
                <a:latin typeface="Arial" panose="020B0604020202020204" pitchFamily="34" charset="0"/>
                <a:cs typeface="Arial" panose="020B0604020202020204" pitchFamily="34" charset="0"/>
              </a:rPr>
              <a:t>EU Terminology goes TECH</a:t>
            </a:r>
          </a:p>
          <a:p>
            <a:pPr algn="ctr"/>
            <a:endParaRPr lang="en-GB" sz="3200" noProof="1" smtClean="0">
              <a:latin typeface="Arial" panose="020B0604020202020204" pitchFamily="34" charset="0"/>
              <a:cs typeface="Arial" panose="020B0604020202020204" pitchFamily="34" charset="0"/>
            </a:endParaRPr>
          </a:p>
          <a:p>
            <a:pPr algn="ctr"/>
            <a:r>
              <a:rPr lang="en-GB" sz="3200" noProof="1" smtClean="0">
                <a:latin typeface="Arial" panose="020B0604020202020204" pitchFamily="34" charset="0"/>
                <a:cs typeface="Arial" panose="020B0604020202020204" pitchFamily="34" charset="0"/>
              </a:rPr>
              <a:t>Rodolfo Maslias &amp; Nadezhda Krasteva-Schaefer</a:t>
            </a:r>
          </a:p>
          <a:p>
            <a:pPr algn="ctr"/>
            <a:r>
              <a:rPr lang="en-GB" sz="3200" noProof="1" smtClean="0">
                <a:latin typeface="Arial" panose="020B0604020202020204" pitchFamily="34" charset="0"/>
                <a:cs typeface="Arial" panose="020B0604020202020204" pitchFamily="34" charset="0"/>
              </a:rPr>
              <a:t>TermCoord, European Parliament</a:t>
            </a:r>
            <a:endParaRPr lang="en-GB" sz="320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151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D36F-9003-4A81-B577-B4A3C3B0C5B6}"/>
              </a:ext>
            </a:extLst>
          </p:cNvPr>
          <p:cNvSpPr>
            <a:spLocks noGrp="1"/>
          </p:cNvSpPr>
          <p:nvPr>
            <p:ph type="title"/>
          </p:nvPr>
        </p:nvSpPr>
        <p:spPr>
          <a:xfrm>
            <a:off x="960948" y="441771"/>
            <a:ext cx="10515600" cy="1213966"/>
          </a:xfrm>
        </p:spPr>
        <p:txBody>
          <a:bodyPr>
            <a:normAutofit/>
          </a:bodyPr>
          <a:lstStyle/>
          <a:p>
            <a:r>
              <a:rPr lang="fr-FR" sz="3200" b="1" dirty="0" smtClean="0"/>
              <a:t>The </a:t>
            </a:r>
            <a:r>
              <a:rPr lang="fr-FR" sz="3200" b="1" dirty="0" err="1" smtClean="0"/>
              <a:t>History</a:t>
            </a:r>
            <a:r>
              <a:rPr lang="fr-FR" sz="3200" b="1" dirty="0" smtClean="0"/>
              <a:t> </a:t>
            </a:r>
            <a:r>
              <a:rPr lang="fr-FR" sz="3200" b="1" dirty="0"/>
              <a:t>of Translation and Terminology in the EU Institutions</a:t>
            </a:r>
            <a:endParaRPr lang="en-US" sz="3200" b="1" dirty="0"/>
          </a:p>
        </p:txBody>
      </p:sp>
      <p:pic>
        <p:nvPicPr>
          <p:cNvPr id="4" name="Content Placeholder 3">
            <a:extLst>
              <a:ext uri="{FF2B5EF4-FFF2-40B4-BE49-F238E27FC236}">
                <a16:creationId xmlns:a16="http://schemas.microsoft.com/office/drawing/2014/main" id="{CA280EF3-5919-41FD-A12F-0F90EDAB911E}"/>
              </a:ext>
            </a:extLst>
          </p:cNvPr>
          <p:cNvPicPr>
            <a:picLocks noGrp="1" noChangeAspect="1"/>
          </p:cNvPicPr>
          <p:nvPr>
            <p:ph idx="1"/>
          </p:nvPr>
        </p:nvPicPr>
        <p:blipFill>
          <a:blip r:embed="rId3"/>
          <a:stretch>
            <a:fillRect/>
          </a:stretch>
        </p:blipFill>
        <p:spPr>
          <a:xfrm>
            <a:off x="6836201" y="1320090"/>
            <a:ext cx="3175923" cy="2565758"/>
          </a:xfrm>
          <a:prstGeom prst="rect">
            <a:avLst/>
          </a:prstGeom>
        </p:spPr>
      </p:pic>
      <p:pic>
        <p:nvPicPr>
          <p:cNvPr id="5" name="Picture 4">
            <a:extLst>
              <a:ext uri="{FF2B5EF4-FFF2-40B4-BE49-F238E27FC236}">
                <a16:creationId xmlns:a16="http://schemas.microsoft.com/office/drawing/2014/main" id="{47CA6526-2147-4DF5-A9CB-16D0A7810F8B}"/>
              </a:ext>
            </a:extLst>
          </p:cNvPr>
          <p:cNvPicPr>
            <a:picLocks noChangeAspect="1"/>
          </p:cNvPicPr>
          <p:nvPr/>
        </p:nvPicPr>
        <p:blipFill>
          <a:blip r:embed="rId4"/>
          <a:stretch>
            <a:fillRect/>
          </a:stretch>
        </p:blipFill>
        <p:spPr>
          <a:xfrm>
            <a:off x="779652" y="1245808"/>
            <a:ext cx="3025219" cy="2612689"/>
          </a:xfrm>
          <a:prstGeom prst="rect">
            <a:avLst/>
          </a:prstGeom>
        </p:spPr>
      </p:pic>
      <p:pic>
        <p:nvPicPr>
          <p:cNvPr id="6" name="Picture 5">
            <a:extLst>
              <a:ext uri="{FF2B5EF4-FFF2-40B4-BE49-F238E27FC236}">
                <a16:creationId xmlns:a16="http://schemas.microsoft.com/office/drawing/2014/main" id="{7EFCB670-5FBD-4DF8-8F3F-FA57324654B4}"/>
              </a:ext>
            </a:extLst>
          </p:cNvPr>
          <p:cNvPicPr>
            <a:picLocks noChangeAspect="1"/>
          </p:cNvPicPr>
          <p:nvPr/>
        </p:nvPicPr>
        <p:blipFill>
          <a:blip r:embed="rId5"/>
          <a:stretch>
            <a:fillRect/>
          </a:stretch>
        </p:blipFill>
        <p:spPr>
          <a:xfrm>
            <a:off x="6661933" y="4448020"/>
            <a:ext cx="3229710" cy="1922446"/>
          </a:xfrm>
          <a:prstGeom prst="rect">
            <a:avLst/>
          </a:prstGeom>
        </p:spPr>
      </p:pic>
      <p:pic>
        <p:nvPicPr>
          <p:cNvPr id="7" name="Picture 6">
            <a:extLst>
              <a:ext uri="{FF2B5EF4-FFF2-40B4-BE49-F238E27FC236}">
                <a16:creationId xmlns:a16="http://schemas.microsoft.com/office/drawing/2014/main" id="{5CD2D6D5-0CEF-4AC5-80AC-7ACF334E6FB8}"/>
              </a:ext>
            </a:extLst>
          </p:cNvPr>
          <p:cNvPicPr>
            <a:picLocks noChangeAspect="1"/>
          </p:cNvPicPr>
          <p:nvPr/>
        </p:nvPicPr>
        <p:blipFill>
          <a:blip r:embed="rId6"/>
          <a:stretch>
            <a:fillRect/>
          </a:stretch>
        </p:blipFill>
        <p:spPr>
          <a:xfrm>
            <a:off x="208335" y="4057664"/>
            <a:ext cx="3155948" cy="2725591"/>
          </a:xfrm>
          <a:prstGeom prst="rect">
            <a:avLst/>
          </a:prstGeom>
        </p:spPr>
      </p:pic>
      <p:sp>
        <p:nvSpPr>
          <p:cNvPr id="8" name="TextBox 7">
            <a:extLst>
              <a:ext uri="{FF2B5EF4-FFF2-40B4-BE49-F238E27FC236}">
                <a16:creationId xmlns:a16="http://schemas.microsoft.com/office/drawing/2014/main" id="{E8FF912D-2E32-43CE-AA58-18FB0F7A9327}"/>
              </a:ext>
            </a:extLst>
          </p:cNvPr>
          <p:cNvSpPr txBox="1"/>
          <p:nvPr/>
        </p:nvSpPr>
        <p:spPr>
          <a:xfrm>
            <a:off x="3804871" y="1764606"/>
            <a:ext cx="2902972" cy="1015663"/>
          </a:xfrm>
          <a:prstGeom prst="rect">
            <a:avLst/>
          </a:prstGeom>
          <a:noFill/>
        </p:spPr>
        <p:txBody>
          <a:bodyPr wrap="square" rtlCol="0">
            <a:spAutoFit/>
          </a:bodyPr>
          <a:lstStyle/>
          <a:p>
            <a:r>
              <a:rPr lang="fr-FR" sz="2000" dirty="0"/>
              <a:t>The </a:t>
            </a:r>
            <a:r>
              <a:rPr lang="fr-FR" sz="2000" dirty="0" err="1"/>
              <a:t>typewriter</a:t>
            </a:r>
            <a:r>
              <a:rPr lang="fr-FR" sz="2000" dirty="0"/>
              <a:t>, the </a:t>
            </a:r>
            <a:r>
              <a:rPr lang="fr-FR" sz="2000" dirty="0" err="1"/>
              <a:t>correcting</a:t>
            </a:r>
            <a:r>
              <a:rPr lang="fr-FR" sz="2000" dirty="0"/>
              <a:t> tape and the dictaphone</a:t>
            </a:r>
            <a:endParaRPr lang="en-US" sz="2000" dirty="0"/>
          </a:p>
        </p:txBody>
      </p:sp>
      <p:sp>
        <p:nvSpPr>
          <p:cNvPr id="9" name="TextBox 8">
            <a:extLst>
              <a:ext uri="{FF2B5EF4-FFF2-40B4-BE49-F238E27FC236}">
                <a16:creationId xmlns:a16="http://schemas.microsoft.com/office/drawing/2014/main" id="{E9C1EB2B-1CBB-4872-AF00-EBDB45CCB98E}"/>
              </a:ext>
            </a:extLst>
          </p:cNvPr>
          <p:cNvSpPr txBox="1"/>
          <p:nvPr/>
        </p:nvSpPr>
        <p:spPr>
          <a:xfrm>
            <a:off x="3391178" y="4382703"/>
            <a:ext cx="3103054" cy="923330"/>
          </a:xfrm>
          <a:prstGeom prst="rect">
            <a:avLst/>
          </a:prstGeom>
          <a:noFill/>
        </p:spPr>
        <p:txBody>
          <a:bodyPr wrap="square" rtlCol="0">
            <a:spAutoFit/>
          </a:bodyPr>
          <a:lstStyle/>
          <a:p>
            <a:r>
              <a:rPr lang="fr-FR" dirty="0"/>
              <a:t>The </a:t>
            </a:r>
            <a:r>
              <a:rPr lang="fr-FR" dirty="0" err="1"/>
              <a:t>resources</a:t>
            </a:r>
            <a:r>
              <a:rPr lang="fr-FR" dirty="0"/>
              <a:t> for </a:t>
            </a:r>
            <a:r>
              <a:rPr lang="fr-FR" dirty="0" smtClean="0"/>
              <a:t>translation </a:t>
            </a:r>
            <a:r>
              <a:rPr lang="fr-FR" dirty="0"/>
              <a:t>and terminology – </a:t>
            </a:r>
            <a:r>
              <a:rPr lang="fr-FR" dirty="0" err="1"/>
              <a:t>dictionaries</a:t>
            </a:r>
            <a:r>
              <a:rPr lang="fr-FR" dirty="0"/>
              <a:t> and </a:t>
            </a:r>
            <a:r>
              <a:rPr lang="fr-FR" dirty="0" err="1"/>
              <a:t>printed</a:t>
            </a:r>
            <a:r>
              <a:rPr lang="fr-FR" dirty="0"/>
              <a:t> </a:t>
            </a:r>
            <a:r>
              <a:rPr lang="fr-FR" dirty="0" err="1"/>
              <a:t>glossaries</a:t>
            </a:r>
            <a:endParaRPr lang="en-US" dirty="0"/>
          </a:p>
        </p:txBody>
      </p:sp>
      <p:sp>
        <p:nvSpPr>
          <p:cNvPr id="10" name="TextBox 9">
            <a:extLst>
              <a:ext uri="{FF2B5EF4-FFF2-40B4-BE49-F238E27FC236}">
                <a16:creationId xmlns:a16="http://schemas.microsoft.com/office/drawing/2014/main" id="{F86E1427-1042-4C03-9F98-964F6091D4E3}"/>
              </a:ext>
            </a:extLst>
          </p:cNvPr>
          <p:cNvSpPr txBox="1"/>
          <p:nvPr/>
        </p:nvSpPr>
        <p:spPr>
          <a:xfrm>
            <a:off x="10140482" y="1829923"/>
            <a:ext cx="2538464" cy="707886"/>
          </a:xfrm>
          <a:prstGeom prst="rect">
            <a:avLst/>
          </a:prstGeom>
          <a:noFill/>
        </p:spPr>
        <p:txBody>
          <a:bodyPr wrap="square" rtlCol="0">
            <a:spAutoFit/>
          </a:bodyPr>
          <a:lstStyle/>
          <a:p>
            <a:r>
              <a:rPr lang="fr-FR" sz="2000" dirty="0" smtClean="0"/>
              <a:t>The Terminology</a:t>
            </a:r>
            <a:r>
              <a:rPr lang="fr-FR" sz="1600" dirty="0" smtClean="0"/>
              <a:t>…</a:t>
            </a:r>
          </a:p>
          <a:p>
            <a:r>
              <a:rPr lang="fr-FR" sz="2000" dirty="0" err="1" smtClean="0"/>
              <a:t>database</a:t>
            </a:r>
            <a:endParaRPr lang="en-US" sz="2000" dirty="0"/>
          </a:p>
        </p:txBody>
      </p:sp>
      <p:sp>
        <p:nvSpPr>
          <p:cNvPr id="11" name="TextBox 10">
            <a:extLst>
              <a:ext uri="{FF2B5EF4-FFF2-40B4-BE49-F238E27FC236}">
                <a16:creationId xmlns:a16="http://schemas.microsoft.com/office/drawing/2014/main" id="{7063B0A9-0C74-4FD2-B524-AA652115CBC7}"/>
              </a:ext>
            </a:extLst>
          </p:cNvPr>
          <p:cNvSpPr txBox="1"/>
          <p:nvPr/>
        </p:nvSpPr>
        <p:spPr>
          <a:xfrm>
            <a:off x="9918538" y="4397978"/>
            <a:ext cx="2519516" cy="646331"/>
          </a:xfrm>
          <a:prstGeom prst="rect">
            <a:avLst/>
          </a:prstGeom>
          <a:noFill/>
        </p:spPr>
        <p:txBody>
          <a:bodyPr wrap="square" rtlCol="0">
            <a:spAutoFit/>
          </a:bodyPr>
          <a:lstStyle/>
          <a:p>
            <a:r>
              <a:rPr lang="fr-FR" dirty="0"/>
              <a:t>The </a:t>
            </a:r>
            <a:r>
              <a:rPr lang="fr-FR" dirty="0" smtClean="0"/>
              <a:t>first training</a:t>
            </a:r>
          </a:p>
          <a:p>
            <a:r>
              <a:rPr lang="fr-FR" dirty="0" err="1" smtClean="0"/>
              <a:t>rooms</a:t>
            </a:r>
            <a:r>
              <a:rPr lang="fr-FR" dirty="0" smtClean="0"/>
              <a:t> </a:t>
            </a:r>
            <a:r>
              <a:rPr lang="fr-FR" dirty="0"/>
              <a:t>with computers</a:t>
            </a:r>
            <a:endParaRPr lang="en-US" dirty="0"/>
          </a:p>
        </p:txBody>
      </p:sp>
    </p:spTree>
    <p:extLst>
      <p:ext uri="{BB962C8B-B14F-4D97-AF65-F5344CB8AC3E}">
        <p14:creationId xmlns:p14="http://schemas.microsoft.com/office/powerpoint/2010/main" val="159180136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1DA30686-8B17-454B-9FD0-60DB3B5D3D91}"/>
              </a:ext>
            </a:extLst>
          </p:cNvPr>
          <p:cNvCxnSpPr>
            <a:stCxn id="14" idx="2"/>
          </p:cNvCxnSpPr>
          <p:nvPr/>
        </p:nvCxnSpPr>
        <p:spPr>
          <a:xfrm flipH="1">
            <a:off x="4546600" y="2150533"/>
            <a:ext cx="1" cy="19892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E457FACB-D00F-48BE-8AF8-6A6D77C94863}"/>
              </a:ext>
            </a:extLst>
          </p:cNvPr>
          <p:cNvSpPr/>
          <p:nvPr/>
        </p:nvSpPr>
        <p:spPr>
          <a:xfrm>
            <a:off x="171350" y="190347"/>
            <a:ext cx="11768664" cy="694266"/>
          </a:xfrm>
          <a:prstGeom prst="roundRect">
            <a:avLst/>
          </a:prstGeom>
          <a:gradFill flip="none" rotWithShape="1">
            <a:gsLst>
              <a:gs pos="0">
                <a:schemeClr val="accent4"/>
              </a:gs>
              <a:gs pos="50000">
                <a:srgbClr val="134278">
                  <a:shade val="67500"/>
                  <a:satMod val="115000"/>
                </a:srgbClr>
              </a:gs>
              <a:gs pos="92000">
                <a:srgbClr val="134278">
                  <a:shade val="100000"/>
                  <a:satMod val="115000"/>
                </a:srgb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rPr>
              <a:t>DIRECTORATE-GENERAL FOR TRANSLATION</a:t>
            </a:r>
            <a:endParaRPr kumimoji="0" lang="en-GB"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p:txBody>
      </p:sp>
      <p:sp>
        <p:nvSpPr>
          <p:cNvPr id="5" name="Rectangle: Rounded Corners 4">
            <a:extLst>
              <a:ext uri="{FF2B5EF4-FFF2-40B4-BE49-F238E27FC236}">
                <a16:creationId xmlns:a16="http://schemas.microsoft.com/office/drawing/2014/main" id="{2B04E411-2FF9-4C80-A7D9-602C985B524D}"/>
              </a:ext>
            </a:extLst>
          </p:cNvPr>
          <p:cNvSpPr/>
          <p:nvPr/>
        </p:nvSpPr>
        <p:spPr>
          <a:xfrm>
            <a:off x="152402" y="2521894"/>
            <a:ext cx="2827866" cy="4097866"/>
          </a:xfrm>
          <a:prstGeom prst="roundRect">
            <a:avLst/>
          </a:prstGeom>
          <a:solidFill>
            <a:schemeClr val="accent2">
              <a:lumMod val="40000"/>
              <a:lumOff val="60000"/>
              <a:alpha val="57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134278"/>
                </a:solidFill>
                <a:effectLst>
                  <a:outerShdw blurRad="38100" dist="38100" dir="2700000" algn="tl">
                    <a:srgbClr val="000000">
                      <a:alpha val="43137"/>
                    </a:srgbClr>
                  </a:outerShdw>
                </a:effectLst>
                <a:uLnTx/>
                <a:uFillTx/>
                <a:latin typeface="Calibri" panose="020F0502020204030204"/>
                <a:ea typeface="+mn-ea"/>
                <a:cs typeface="+mn-cs"/>
              </a:rPr>
              <a:t>DIRECTORATE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F0D33DF-F421-4A6F-B693-409A6DEE682A}"/>
              </a:ext>
            </a:extLst>
          </p:cNvPr>
          <p:cNvSpPr/>
          <p:nvPr/>
        </p:nvSpPr>
        <p:spPr>
          <a:xfrm>
            <a:off x="3132668" y="2521894"/>
            <a:ext cx="2827866" cy="4097866"/>
          </a:xfrm>
          <a:prstGeom prst="roundRect">
            <a:avLst/>
          </a:prstGeom>
          <a:solidFill>
            <a:srgbClr val="134278"/>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DIRECTORATE</a:t>
            </a:r>
            <a:r>
              <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r-H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6E46F42-A47A-416F-BE05-C90518511895}"/>
              </a:ext>
            </a:extLst>
          </p:cNvPr>
          <p:cNvSpPr/>
          <p:nvPr/>
        </p:nvSpPr>
        <p:spPr>
          <a:xfrm>
            <a:off x="6112934" y="2521894"/>
            <a:ext cx="2827866" cy="4097865"/>
          </a:xfrm>
          <a:prstGeom prst="roundRect">
            <a:avLst/>
          </a:prstGeom>
          <a:solidFill>
            <a:schemeClr val="accent2">
              <a:lumMod val="40000"/>
              <a:lumOff val="60000"/>
              <a:alpha val="57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srgbClr val="134278"/>
                </a:solidFill>
                <a:effectLst>
                  <a:outerShdw blurRad="38100" dist="38100" dir="2700000" algn="tl">
                    <a:srgbClr val="000000">
                      <a:alpha val="43137"/>
                    </a:srgbClr>
                  </a:outerShdw>
                </a:effectLst>
                <a:uLnTx/>
                <a:uFillTx/>
                <a:latin typeface="Calibri" panose="020F0502020204030204"/>
                <a:ea typeface="+mn-ea"/>
                <a:cs typeface="+mn-cs"/>
              </a:rPr>
              <a:t>DIRECTORATE 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F6CE1FA-5601-40E7-AB6B-A2550E13D08C}"/>
              </a:ext>
            </a:extLst>
          </p:cNvPr>
          <p:cNvSpPr/>
          <p:nvPr/>
        </p:nvSpPr>
        <p:spPr>
          <a:xfrm>
            <a:off x="9093200" y="2555760"/>
            <a:ext cx="2827866" cy="4064000"/>
          </a:xfrm>
          <a:prstGeom prst="roundRect">
            <a:avLst/>
          </a:prstGeom>
          <a:solidFill>
            <a:srgbClr val="134278"/>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DIRECTORATE 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Terminator 11">
            <a:extLst>
              <a:ext uri="{FF2B5EF4-FFF2-40B4-BE49-F238E27FC236}">
                <a16:creationId xmlns:a16="http://schemas.microsoft.com/office/drawing/2014/main" id="{C0C572D2-194C-4CC8-AE15-6F1227857385}"/>
              </a:ext>
            </a:extLst>
          </p:cNvPr>
          <p:cNvSpPr/>
          <p:nvPr/>
        </p:nvSpPr>
        <p:spPr>
          <a:xfrm>
            <a:off x="159264" y="1473200"/>
            <a:ext cx="2827866" cy="694266"/>
          </a:xfrm>
          <a:prstGeom prst="flowChartTerminator">
            <a:avLst/>
          </a:prstGeom>
          <a:gradFill flip="none" rotWithShape="1">
            <a:gsLst>
              <a:gs pos="0">
                <a:srgbClr val="134278">
                  <a:shade val="30000"/>
                  <a:satMod val="115000"/>
                </a:srgbClr>
              </a:gs>
              <a:gs pos="50000">
                <a:srgbClr val="134278">
                  <a:shade val="67500"/>
                  <a:satMod val="115000"/>
                </a:srgbClr>
              </a:gs>
              <a:gs pos="100000">
                <a:srgbClr val="134278">
                  <a:shade val="100000"/>
                  <a:satMod val="115000"/>
                </a:srgb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prstClr val="white"/>
                </a:solidFill>
                <a:effectLst/>
                <a:uLnTx/>
                <a:uFillTx/>
                <a:latin typeface="Calibri" panose="020F0502020204030204"/>
                <a:ea typeface="+mn-ea"/>
                <a:cs typeface="+mn-cs"/>
              </a:rPr>
              <a:t>Multilingualism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prstClr val="white"/>
                </a:solidFill>
                <a:effectLst/>
                <a:uLnTx/>
                <a:uFillTx/>
                <a:latin typeface="Calibri" panose="020F0502020204030204"/>
                <a:ea typeface="+mn-ea"/>
                <a:cs typeface="+mn-cs"/>
              </a:rPr>
              <a:t>External Relations </a:t>
            </a: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Unit</a:t>
            </a:r>
            <a:endPar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C6B8373B-F2FC-4940-9517-986AF2E85734}"/>
              </a:ext>
            </a:extLst>
          </p:cNvPr>
          <p:cNvSpPr/>
          <p:nvPr/>
        </p:nvSpPr>
        <p:spPr>
          <a:xfrm>
            <a:off x="3132668" y="1456267"/>
            <a:ext cx="2827866" cy="694266"/>
          </a:xfrm>
          <a:prstGeom prst="flowChartTerminator">
            <a:avLst/>
          </a:prstGeom>
          <a:gradFill flip="none" rotWithShape="1">
            <a:gsLst>
              <a:gs pos="0">
                <a:srgbClr val="134278">
                  <a:shade val="30000"/>
                  <a:satMod val="115000"/>
                </a:srgbClr>
              </a:gs>
              <a:gs pos="50000">
                <a:srgbClr val="134278">
                  <a:shade val="67500"/>
                  <a:satMod val="115000"/>
                </a:srgbClr>
              </a:gs>
              <a:gs pos="100000">
                <a:srgbClr val="134278">
                  <a:shade val="100000"/>
                  <a:satMod val="115000"/>
                </a:srgbClr>
              </a:gs>
            </a:gsLst>
            <a:lin ang="5400000" scaled="1"/>
            <a:tileRect/>
          </a:gra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rPr>
              <a:t>Director</a:t>
            </a:r>
            <a:r>
              <a:rPr kumimoji="0" lang="hr-HR"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rPr>
              <a:t>-General</a:t>
            </a:r>
            <a:endParaRPr kumimoji="0" lang="en-GB"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a:ea typeface="+mn-ea"/>
              <a:cs typeface="+mn-cs"/>
            </a:endParaRPr>
          </a:p>
        </p:txBody>
      </p:sp>
      <p:sp>
        <p:nvSpPr>
          <p:cNvPr id="16" name="Flowchart: Terminator 15">
            <a:extLst>
              <a:ext uri="{FF2B5EF4-FFF2-40B4-BE49-F238E27FC236}">
                <a16:creationId xmlns:a16="http://schemas.microsoft.com/office/drawing/2014/main" id="{FB5E509E-F3D9-4471-BB8A-20BFCDCC49E1}"/>
              </a:ext>
            </a:extLst>
          </p:cNvPr>
          <p:cNvSpPr/>
          <p:nvPr/>
        </p:nvSpPr>
        <p:spPr>
          <a:xfrm>
            <a:off x="6112934" y="1473200"/>
            <a:ext cx="2827866" cy="694266"/>
          </a:xfrm>
          <a:prstGeom prst="flowChartTerminator">
            <a:avLst/>
          </a:prstGeom>
          <a:gradFill flip="none" rotWithShape="1">
            <a:gsLst>
              <a:gs pos="0">
                <a:srgbClr val="134278">
                  <a:shade val="30000"/>
                  <a:satMod val="115000"/>
                </a:srgbClr>
              </a:gs>
              <a:gs pos="50000">
                <a:srgbClr val="134278">
                  <a:shade val="67500"/>
                  <a:satMod val="115000"/>
                </a:srgbClr>
              </a:gs>
              <a:gs pos="100000">
                <a:srgbClr val="134278">
                  <a:shade val="100000"/>
                  <a:satMod val="115000"/>
                </a:srgb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Quality</a:t>
            </a:r>
            <a:r>
              <a:rPr kumimoji="0" lang="hr-HR" sz="1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Coordination</a:t>
            </a:r>
            <a:r>
              <a:rPr kumimoji="0" lang="hr-HR" sz="1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Unit</a:t>
            </a:r>
            <a:endPar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lowchart: Terminator 17">
            <a:extLst>
              <a:ext uri="{FF2B5EF4-FFF2-40B4-BE49-F238E27FC236}">
                <a16:creationId xmlns:a16="http://schemas.microsoft.com/office/drawing/2014/main" id="{BC698178-7895-471D-9465-23A3C35E8945}"/>
              </a:ext>
            </a:extLst>
          </p:cNvPr>
          <p:cNvSpPr/>
          <p:nvPr/>
        </p:nvSpPr>
        <p:spPr>
          <a:xfrm>
            <a:off x="9093200" y="1473200"/>
            <a:ext cx="2827866" cy="694266"/>
          </a:xfrm>
          <a:prstGeom prst="flowChartTerminator">
            <a:avLst/>
          </a:prstGeom>
          <a:gradFill flip="none" rotWithShape="1">
            <a:gsLst>
              <a:gs pos="0">
                <a:srgbClr val="134278">
                  <a:shade val="30000"/>
                  <a:satMod val="115000"/>
                </a:srgbClr>
              </a:gs>
              <a:gs pos="50000">
                <a:srgbClr val="134278">
                  <a:shade val="67500"/>
                  <a:satMod val="115000"/>
                </a:srgbClr>
              </a:gs>
              <a:gs pos="100000">
                <a:srgbClr val="134278">
                  <a:shade val="100000"/>
                  <a:satMod val="115000"/>
                </a:srgbClr>
              </a:gs>
            </a:gsLst>
            <a:lin ang="5400000" scaled="1"/>
            <a:tileRect/>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Strategy</a:t>
            </a:r>
            <a:r>
              <a:rPr kumimoji="0" lang="hr-HR" sz="15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Innovation</a:t>
            </a:r>
            <a:r>
              <a:rPr kumimoji="0" lang="hr-HR" sz="1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hr-HR" sz="1500" b="0" i="0" u="none" strike="noStrike" kern="1200" cap="none" spc="0" normalizeH="0" baseline="0" noProof="0" dirty="0" err="1">
                <a:ln>
                  <a:noFill/>
                </a:ln>
                <a:solidFill>
                  <a:prstClr val="white"/>
                </a:solidFill>
                <a:effectLst/>
                <a:uLnTx/>
                <a:uFillTx/>
                <a:latin typeface="Calibri" panose="020F0502020204030204"/>
                <a:ea typeface="+mn-ea"/>
                <a:cs typeface="+mn-cs"/>
              </a:rPr>
              <a:t>Unit</a:t>
            </a:r>
            <a:endPar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lowchart: Terminator 19">
            <a:extLst>
              <a:ext uri="{FF2B5EF4-FFF2-40B4-BE49-F238E27FC236}">
                <a16:creationId xmlns:a16="http://schemas.microsoft.com/office/drawing/2014/main" id="{D53FEFC4-F902-40D7-91A9-18AA41846A0C}"/>
              </a:ext>
            </a:extLst>
          </p:cNvPr>
          <p:cNvSpPr/>
          <p:nvPr/>
        </p:nvSpPr>
        <p:spPr>
          <a:xfrm>
            <a:off x="431802" y="3419360"/>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Applications and IT Systems Development</a:t>
            </a:r>
            <a:endParaRPr kumimoji="0" lang="en-GB"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2" name="Flowchart: Terminator 21">
            <a:extLst>
              <a:ext uri="{FF2B5EF4-FFF2-40B4-BE49-F238E27FC236}">
                <a16:creationId xmlns:a16="http://schemas.microsoft.com/office/drawing/2014/main" id="{ACA02615-9F9F-4F70-B1CC-DA3FD00FD6AE}"/>
              </a:ext>
            </a:extLst>
          </p:cNvPr>
          <p:cNvSpPr/>
          <p:nvPr/>
        </p:nvSpPr>
        <p:spPr>
          <a:xfrm>
            <a:off x="431802" y="4170015"/>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External </a:t>
            </a: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Translation</a:t>
            </a:r>
            <a:endParaRPr kumimoji="0" lang="en-GB"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4" name="Flowchart: Terminator 23">
            <a:extLst>
              <a:ext uri="{FF2B5EF4-FFF2-40B4-BE49-F238E27FC236}">
                <a16:creationId xmlns:a16="http://schemas.microsoft.com/office/drawing/2014/main" id="{049194FE-4071-4F20-93A7-B8CA7E91C09E}"/>
              </a:ext>
            </a:extLst>
          </p:cNvPr>
          <p:cNvSpPr/>
          <p:nvPr/>
        </p:nvSpPr>
        <p:spPr>
          <a:xfrm>
            <a:off x="431802" y="4920670"/>
            <a:ext cx="2269065" cy="651934"/>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Euramis</a:t>
            </a:r>
            <a:endPar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Pre-</a:t>
            </a: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Translation</a:t>
            </a:r>
            <a:endParaRPr kumimoji="0" lang="en-GB"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6" name="Flowchart: Terminator 25">
            <a:extLst>
              <a:ext uri="{FF2B5EF4-FFF2-40B4-BE49-F238E27FC236}">
                <a16:creationId xmlns:a16="http://schemas.microsoft.com/office/drawing/2014/main" id="{C556030D-FCAC-4EDD-A6DD-B29D5E644BA9}"/>
              </a:ext>
            </a:extLst>
          </p:cNvPr>
          <p:cNvSpPr/>
          <p:nvPr/>
        </p:nvSpPr>
        <p:spPr>
          <a:xfrm>
            <a:off x="431802" y="5671660"/>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Terminology</a:t>
            </a:r>
            <a:r>
              <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 </a:t>
            </a: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Coordination</a:t>
            </a:r>
            <a:endParaRPr kumimoji="0" lang="en-GB"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 name="Flowchart: Terminator 1">
            <a:extLst>
              <a:ext uri="{FF2B5EF4-FFF2-40B4-BE49-F238E27FC236}">
                <a16:creationId xmlns:a16="http://schemas.microsoft.com/office/drawing/2014/main" id="{D8EDD88E-22C1-4A39-8462-D9DEEC3EE219}"/>
              </a:ext>
            </a:extLst>
          </p:cNvPr>
          <p:cNvSpPr/>
          <p:nvPr/>
        </p:nvSpPr>
        <p:spPr>
          <a:xfrm>
            <a:off x="3412068" y="3419360"/>
            <a:ext cx="2269065" cy="651600"/>
          </a:xfrm>
          <a:prstGeom prst="flowChartTerminator">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a:ln>
                  <a:noFill/>
                </a:ln>
                <a:solidFill>
                  <a:srgbClr val="134278"/>
                </a:solidFill>
                <a:effectLst/>
                <a:uLnTx/>
                <a:uFillTx/>
                <a:latin typeface="Berlin Sans FB" panose="020E0602020502020306" pitchFamily="34" charset="0"/>
                <a:ea typeface="+mn-ea"/>
                <a:cs typeface="+mn-cs"/>
              </a:rPr>
              <a:t>Planning </a:t>
            </a: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a:t>
            </a:r>
            <a:endParaRPr kumimoji="0" lang="en-GB"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p:txBody>
      </p:sp>
      <p:sp>
        <p:nvSpPr>
          <p:cNvPr id="8" name="Flowchart: Terminator 7">
            <a:extLst>
              <a:ext uri="{FF2B5EF4-FFF2-40B4-BE49-F238E27FC236}">
                <a16:creationId xmlns:a16="http://schemas.microsoft.com/office/drawing/2014/main" id="{FAA31488-3F12-4F20-BD07-706CD69BAE6E}"/>
              </a:ext>
            </a:extLst>
          </p:cNvPr>
          <p:cNvSpPr/>
          <p:nvPr/>
        </p:nvSpPr>
        <p:spPr>
          <a:xfrm>
            <a:off x="6392331" y="3419360"/>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Financial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Management &amp; Controls</a:t>
            </a:r>
            <a:endParaRPr kumimoji="0" lang="en-GB" sz="14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0" name="Flowchart: Terminator 9">
            <a:extLst>
              <a:ext uri="{FF2B5EF4-FFF2-40B4-BE49-F238E27FC236}">
                <a16:creationId xmlns:a16="http://schemas.microsoft.com/office/drawing/2014/main" id="{A2468EC8-85AC-4CBD-A06B-C6BE0932F5E1}"/>
              </a:ext>
            </a:extLst>
          </p:cNvPr>
          <p:cNvSpPr/>
          <p:nvPr/>
        </p:nvSpPr>
        <p:spPr>
          <a:xfrm>
            <a:off x="6392331" y="4169365"/>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Human Resources </a:t>
            </a:r>
            <a:r>
              <a:rPr kumimoji="0" lang="hr-HR" sz="15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Unit</a:t>
            </a:r>
            <a:endParaRPr kumimoji="0" lang="en-GB" sz="15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3" name="Flowchart: Terminator 12">
            <a:extLst>
              <a:ext uri="{FF2B5EF4-FFF2-40B4-BE49-F238E27FC236}">
                <a16:creationId xmlns:a16="http://schemas.microsoft.com/office/drawing/2014/main" id="{A6C09184-6E8B-44B0-8691-AA1D083A678D}"/>
              </a:ext>
            </a:extLst>
          </p:cNvPr>
          <p:cNvSpPr/>
          <p:nvPr/>
        </p:nvSpPr>
        <p:spPr>
          <a:xfrm>
            <a:off x="6392332" y="4919370"/>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Training and </a:t>
            </a: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Traineeships</a:t>
            </a:r>
            <a:r>
              <a:rPr kumimoji="0" lang="hr-HR"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 </a:t>
            </a:r>
            <a:r>
              <a:rPr kumimoji="0" lang="hr-HR" sz="16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Unit</a:t>
            </a:r>
            <a:endParaRPr kumimoji="0" lang="en-GB" sz="16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19" name="Flowchart: Terminator 18">
            <a:extLst>
              <a:ext uri="{FF2B5EF4-FFF2-40B4-BE49-F238E27FC236}">
                <a16:creationId xmlns:a16="http://schemas.microsoft.com/office/drawing/2014/main" id="{10A65584-5B63-4875-B4D1-6DAEA48BB032}"/>
              </a:ext>
            </a:extLst>
          </p:cNvPr>
          <p:cNvSpPr/>
          <p:nvPr/>
        </p:nvSpPr>
        <p:spPr>
          <a:xfrm>
            <a:off x="6392332" y="5669375"/>
            <a:ext cx="2269065" cy="651600"/>
          </a:xfrm>
          <a:prstGeom prst="flowChartTerminator">
            <a:avLst/>
          </a:prstGeom>
          <a:solidFill>
            <a:srgbClr val="134278"/>
          </a:solidFill>
          <a:ln>
            <a:solidFill>
              <a:schemeClr val="accent4">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IT and IT </a:t>
            </a:r>
            <a:r>
              <a:rPr kumimoji="0" lang="hr-HR" sz="15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Support</a:t>
            </a:r>
            <a:r>
              <a:rPr kumimoji="0" lang="hr-HR" sz="15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rPr>
              <a:t> </a:t>
            </a:r>
            <a:r>
              <a:rPr kumimoji="0" lang="hr-HR" sz="1500" b="0" i="0" u="none" strike="noStrike" kern="1200" cap="none" spc="0" normalizeH="0" baseline="0" noProof="0" dirty="0" err="1">
                <a:ln>
                  <a:noFill/>
                </a:ln>
                <a:solidFill>
                  <a:prstClr val="white"/>
                </a:solidFill>
                <a:effectLst/>
                <a:uLnTx/>
                <a:uFillTx/>
                <a:latin typeface="Berlin Sans FB" panose="020E0602020502020306" pitchFamily="34" charset="0"/>
                <a:ea typeface="+mn-ea"/>
                <a:cs typeface="+mn-cs"/>
              </a:rPr>
              <a:t>Unit</a:t>
            </a:r>
            <a:endParaRPr kumimoji="0" lang="en-GB" sz="1500" b="0" i="0" u="none" strike="noStrike" kern="1200" cap="none" spc="0" normalizeH="0" baseline="0" noProof="0" dirty="0">
              <a:ln>
                <a:noFill/>
              </a:ln>
              <a:solidFill>
                <a:prstClr val="white"/>
              </a:solidFill>
              <a:effectLst/>
              <a:uLnTx/>
              <a:uFillTx/>
              <a:latin typeface="Berlin Sans FB" panose="020E0602020502020306" pitchFamily="34" charset="0"/>
              <a:ea typeface="+mn-ea"/>
              <a:cs typeface="+mn-cs"/>
            </a:endParaRPr>
          </a:p>
        </p:txBody>
      </p:sp>
      <p:sp>
        <p:nvSpPr>
          <p:cNvPr id="29" name="Flowchart: Terminator 28">
            <a:extLst>
              <a:ext uri="{FF2B5EF4-FFF2-40B4-BE49-F238E27FC236}">
                <a16:creationId xmlns:a16="http://schemas.microsoft.com/office/drawing/2014/main" id="{F72EEFB1-056B-4030-98ED-0307FA38AFF4}"/>
              </a:ext>
            </a:extLst>
          </p:cNvPr>
          <p:cNvSpPr/>
          <p:nvPr/>
        </p:nvSpPr>
        <p:spPr>
          <a:xfrm>
            <a:off x="9372596" y="3419360"/>
            <a:ext cx="2269065" cy="540000"/>
          </a:xfrm>
          <a:prstGeom prst="flowChartTerminator">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Clear </a:t>
            </a:r>
            <a:r>
              <a:rPr kumimoji="0" lang="hr-HR" sz="15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Language</a:t>
            </a:r>
            <a:endPar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and </a:t>
            </a:r>
            <a:r>
              <a:rPr kumimoji="0" lang="hr-HR" sz="15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Editing</a:t>
            </a: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 </a:t>
            </a:r>
            <a:r>
              <a:rPr kumimoji="0" lang="hr-HR" sz="15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a:t>
            </a:r>
            <a:endParaRPr kumimoji="0" lang="en-GB"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p:txBody>
      </p:sp>
      <p:sp>
        <p:nvSpPr>
          <p:cNvPr id="31" name="Flowchart: Terminator 30">
            <a:extLst>
              <a:ext uri="{FF2B5EF4-FFF2-40B4-BE49-F238E27FC236}">
                <a16:creationId xmlns:a16="http://schemas.microsoft.com/office/drawing/2014/main" id="{1974DD66-3313-46BE-B07A-65ACF65A768B}"/>
              </a:ext>
            </a:extLst>
          </p:cNvPr>
          <p:cNvSpPr/>
          <p:nvPr/>
        </p:nvSpPr>
        <p:spPr>
          <a:xfrm>
            <a:off x="9372599" y="4009291"/>
            <a:ext cx="2269065" cy="540000"/>
          </a:xfrm>
          <a:prstGeom prst="flowChartTerminator">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4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Audio and Podcast </a:t>
            </a:r>
            <a:r>
              <a:rPr kumimoji="0" lang="hr-HR" sz="14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a:t>
            </a:r>
            <a:endParaRPr kumimoji="0" lang="en-GB" sz="14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p:txBody>
      </p:sp>
      <p:sp>
        <p:nvSpPr>
          <p:cNvPr id="33" name="Flowchart: Terminator 32">
            <a:extLst>
              <a:ext uri="{FF2B5EF4-FFF2-40B4-BE49-F238E27FC236}">
                <a16:creationId xmlns:a16="http://schemas.microsoft.com/office/drawing/2014/main" id="{30E374F6-46DB-426D-9B74-BEB7F5251F9E}"/>
              </a:ext>
            </a:extLst>
          </p:cNvPr>
          <p:cNvSpPr/>
          <p:nvPr/>
        </p:nvSpPr>
        <p:spPr>
          <a:xfrm>
            <a:off x="9372598" y="4599222"/>
            <a:ext cx="2269065" cy="540000"/>
          </a:xfrm>
          <a:prstGeom prst="flowChartTerminator">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Speech</a:t>
            </a:r>
            <a:r>
              <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-to-</a:t>
            </a: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text</a:t>
            </a:r>
            <a:r>
              <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 </a:t>
            </a: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a:t>
            </a:r>
            <a:endParaRPr kumimoji="0" lang="en-GB"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p:txBody>
      </p:sp>
      <p:sp>
        <p:nvSpPr>
          <p:cNvPr id="35" name="Flowchart: Terminator 34">
            <a:extLst>
              <a:ext uri="{FF2B5EF4-FFF2-40B4-BE49-F238E27FC236}">
                <a16:creationId xmlns:a16="http://schemas.microsoft.com/office/drawing/2014/main" id="{A95CC0EA-9971-4CE3-A694-527EB0365298}"/>
              </a:ext>
            </a:extLst>
          </p:cNvPr>
          <p:cNvSpPr/>
          <p:nvPr/>
        </p:nvSpPr>
        <p:spPr>
          <a:xfrm>
            <a:off x="9372597" y="5189153"/>
            <a:ext cx="2269065" cy="540000"/>
          </a:xfrm>
          <a:prstGeom prst="flowChartTerminator">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Subtitling</a:t>
            </a: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Voice-over</a:t>
            </a: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 </a:t>
            </a:r>
            <a:r>
              <a:rPr kumimoji="0" lang="hr-HR" sz="15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a:t>
            </a:r>
            <a:endParaRPr kumimoji="0" lang="en-GB"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p:txBody>
      </p:sp>
      <p:cxnSp>
        <p:nvCxnSpPr>
          <p:cNvPr id="45" name="Straight Arrow Connector 44">
            <a:extLst>
              <a:ext uri="{FF2B5EF4-FFF2-40B4-BE49-F238E27FC236}">
                <a16:creationId xmlns:a16="http://schemas.microsoft.com/office/drawing/2014/main" id="{5F22B6BD-1F93-4906-B13D-65D5D9605A5B}"/>
              </a:ext>
            </a:extLst>
          </p:cNvPr>
          <p:cNvCxnSpPr>
            <a:cxnSpLocks/>
          </p:cNvCxnSpPr>
          <p:nvPr/>
        </p:nvCxnSpPr>
        <p:spPr>
          <a:xfrm flipV="1">
            <a:off x="5951988" y="1794388"/>
            <a:ext cx="162232" cy="9012"/>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Flowchart: Terminator 36">
            <a:extLst>
              <a:ext uri="{FF2B5EF4-FFF2-40B4-BE49-F238E27FC236}">
                <a16:creationId xmlns:a16="http://schemas.microsoft.com/office/drawing/2014/main" id="{A565D8B6-DC10-4FAB-8981-7B3FD80F2D78}"/>
              </a:ext>
            </a:extLst>
          </p:cNvPr>
          <p:cNvSpPr/>
          <p:nvPr/>
        </p:nvSpPr>
        <p:spPr>
          <a:xfrm>
            <a:off x="9372596" y="5779082"/>
            <a:ext cx="2269065" cy="540000"/>
          </a:xfrm>
          <a:prstGeom prst="flowChartTerminator">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MHOEH </a:t>
            </a: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a:t>
            </a:r>
            <a:endParaRPr kumimoji="0" lang="en-GB"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p:txBody>
      </p:sp>
      <p:sp>
        <p:nvSpPr>
          <p:cNvPr id="38" name="Rectangle: Rounded Corners 37">
            <a:extLst>
              <a:ext uri="{FF2B5EF4-FFF2-40B4-BE49-F238E27FC236}">
                <a16:creationId xmlns:a16="http://schemas.microsoft.com/office/drawing/2014/main" id="{D84800BB-F1CE-49EC-96F7-5EF48333FD2B}"/>
              </a:ext>
            </a:extLst>
          </p:cNvPr>
          <p:cNvSpPr/>
          <p:nvPr/>
        </p:nvSpPr>
        <p:spPr>
          <a:xfrm>
            <a:off x="3412069" y="4223361"/>
            <a:ext cx="2269064" cy="2095721"/>
          </a:xfrm>
          <a:prstGeom prst="roundRect">
            <a:avLst/>
          </a:prstGeom>
          <a:solidFill>
            <a:schemeClr val="accent2">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24 </a:t>
            </a: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Language</a:t>
            </a:r>
            <a:r>
              <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 </a:t>
            </a:r>
            <a:r>
              <a:rPr kumimoji="0" lang="hr-HR" sz="1600" b="0" i="0" u="none" strike="noStrike" kern="1200" cap="none" spc="0" normalizeH="0" baseline="0" noProof="0" dirty="0" err="1">
                <a:ln>
                  <a:noFill/>
                </a:ln>
                <a:solidFill>
                  <a:srgbClr val="134278"/>
                </a:solidFill>
                <a:effectLst/>
                <a:uLnTx/>
                <a:uFillTx/>
                <a:latin typeface="Berlin Sans FB" panose="020E0602020502020306" pitchFamily="34" charset="0"/>
                <a:ea typeface="+mn-ea"/>
                <a:cs typeface="+mn-cs"/>
              </a:rPr>
              <a:t>Units</a:t>
            </a:r>
            <a:endParaRPr kumimoji="0" lang="hr-HR" sz="16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2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BG  CS  DA  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EL   EN  ET   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FI   FR  GA   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HU   IT   LT   LV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MT  NL  PL   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rPr>
              <a:t>RO   SK   SL  SV</a:t>
            </a:r>
            <a:endParaRPr kumimoji="0" lang="en-GB" sz="1500" b="0" i="0" u="none" strike="noStrike" kern="1200" cap="none" spc="0" normalizeH="0" baseline="0" noProof="0" dirty="0">
              <a:ln>
                <a:noFill/>
              </a:ln>
              <a:solidFill>
                <a:srgbClr val="134278"/>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34278"/>
              </a:solidFill>
              <a:effectLst/>
              <a:uLnTx/>
              <a:uFillTx/>
              <a:latin typeface="Calibri" panose="020F0502020204030204"/>
              <a:ea typeface="+mn-ea"/>
              <a:cs typeface="+mn-cs"/>
            </a:endParaRPr>
          </a:p>
        </p:txBody>
      </p:sp>
      <p:cxnSp>
        <p:nvCxnSpPr>
          <p:cNvPr id="44" name="Straight Arrow Connector 43">
            <a:extLst>
              <a:ext uri="{FF2B5EF4-FFF2-40B4-BE49-F238E27FC236}">
                <a16:creationId xmlns:a16="http://schemas.microsoft.com/office/drawing/2014/main" id="{4E72491D-3B03-464A-97FA-1989C9207616}"/>
              </a:ext>
            </a:extLst>
          </p:cNvPr>
          <p:cNvCxnSpPr>
            <a:cxnSpLocks/>
          </p:cNvCxnSpPr>
          <p:nvPr/>
        </p:nvCxnSpPr>
        <p:spPr>
          <a:xfrm flipH="1">
            <a:off x="2972895" y="1803400"/>
            <a:ext cx="152399"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2EB11EE-3AD9-4B65-AEAE-D437B513C441}"/>
              </a:ext>
            </a:extLst>
          </p:cNvPr>
          <p:cNvCxnSpPr>
            <a:cxnSpLocks/>
          </p:cNvCxnSpPr>
          <p:nvPr/>
        </p:nvCxnSpPr>
        <p:spPr>
          <a:xfrm>
            <a:off x="9128434" y="1412023"/>
            <a:ext cx="113069" cy="12509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642BBF8-31EA-4E2D-A5BC-01E7AD49535A}"/>
              </a:ext>
            </a:extLst>
          </p:cNvPr>
          <p:cNvCxnSpPr>
            <a:cxnSpLocks/>
          </p:cNvCxnSpPr>
          <p:nvPr/>
        </p:nvCxnSpPr>
        <p:spPr>
          <a:xfrm flipV="1">
            <a:off x="6009389" y="1412023"/>
            <a:ext cx="0" cy="39091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29492E9-03E1-42DA-B7E3-8B7BE5B79272}"/>
              </a:ext>
            </a:extLst>
          </p:cNvPr>
          <p:cNvCxnSpPr>
            <a:cxnSpLocks/>
          </p:cNvCxnSpPr>
          <p:nvPr/>
        </p:nvCxnSpPr>
        <p:spPr>
          <a:xfrm>
            <a:off x="6009389" y="1412023"/>
            <a:ext cx="3128570"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1162DAC-44D0-4508-8585-15344C8D30FD}"/>
              </a:ext>
            </a:extLst>
          </p:cNvPr>
          <p:cNvCxnSpPr>
            <a:cxnSpLocks/>
          </p:cNvCxnSpPr>
          <p:nvPr/>
        </p:nvCxnSpPr>
        <p:spPr>
          <a:xfrm flipH="1">
            <a:off x="1569682" y="2352560"/>
            <a:ext cx="1" cy="16933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292D218-476B-497D-9FDE-5D5DD602607F}"/>
              </a:ext>
            </a:extLst>
          </p:cNvPr>
          <p:cNvCxnSpPr>
            <a:cxnSpLocks/>
          </p:cNvCxnSpPr>
          <p:nvPr/>
        </p:nvCxnSpPr>
        <p:spPr>
          <a:xfrm flipH="1">
            <a:off x="7526862" y="2349455"/>
            <a:ext cx="1" cy="16933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62464CFE-9F84-4F2B-86F9-C76A2A3CBDFC}"/>
              </a:ext>
            </a:extLst>
          </p:cNvPr>
          <p:cNvCxnSpPr>
            <a:cxnSpLocks/>
          </p:cNvCxnSpPr>
          <p:nvPr/>
        </p:nvCxnSpPr>
        <p:spPr>
          <a:xfrm>
            <a:off x="10523957" y="2349455"/>
            <a:ext cx="0" cy="200823"/>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E48482B-8066-445B-83EE-ED94C714FBE4}"/>
              </a:ext>
            </a:extLst>
          </p:cNvPr>
          <p:cNvCxnSpPr>
            <a:cxnSpLocks/>
          </p:cNvCxnSpPr>
          <p:nvPr/>
        </p:nvCxnSpPr>
        <p:spPr>
          <a:xfrm flipH="1">
            <a:off x="4546600" y="2352560"/>
            <a:ext cx="1" cy="169334"/>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07B6DC8-F477-4B69-984A-31FF6328E90E}"/>
              </a:ext>
            </a:extLst>
          </p:cNvPr>
          <p:cNvCxnSpPr>
            <a:cxnSpLocks/>
          </p:cNvCxnSpPr>
          <p:nvPr/>
        </p:nvCxnSpPr>
        <p:spPr>
          <a:xfrm>
            <a:off x="1566334" y="2349455"/>
            <a:ext cx="8957623"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171350" y="5779081"/>
            <a:ext cx="815094" cy="43470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3063999"/>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2394905" y="898164"/>
            <a:ext cx="7434264" cy="783879"/>
          </a:xfrm>
        </p:spPr>
        <p:txBody>
          <a:bodyPr anchorCtr="1">
            <a:noAutofit/>
          </a:bodyPr>
          <a:lstStyle/>
          <a:p>
            <a:pPr lvl="0" algn="ctr"/>
            <a:r>
              <a:rPr lang="en-GB" sz="4000" b="1" dirty="0"/>
              <a:t>Terminology</a:t>
            </a:r>
            <a:r>
              <a:rPr lang="en-GB" sz="4000" dirty="0"/>
              <a:t> </a:t>
            </a:r>
            <a:r>
              <a:rPr lang="en-GB" sz="4000" b="1" dirty="0"/>
              <a:t>work</a:t>
            </a:r>
            <a:r>
              <a:rPr lang="en-GB" sz="4000" dirty="0"/>
              <a:t> </a:t>
            </a:r>
            <a:br>
              <a:rPr lang="en-GB" sz="4000" dirty="0"/>
            </a:br>
            <a:r>
              <a:rPr lang="en-GB" sz="4000" b="1" dirty="0"/>
              <a:t>in the central coordination</a:t>
            </a:r>
          </a:p>
        </p:txBody>
      </p:sp>
      <p:sp>
        <p:nvSpPr>
          <p:cNvPr id="3" name="Content Placeholder 4"/>
          <p:cNvSpPr txBox="1">
            <a:spLocks noGrp="1"/>
          </p:cNvSpPr>
          <p:nvPr>
            <p:ph idx="1"/>
          </p:nvPr>
        </p:nvSpPr>
        <p:spPr>
          <a:xfrm>
            <a:off x="420371" y="2441009"/>
            <a:ext cx="7643807" cy="3992563"/>
          </a:xfrm>
        </p:spPr>
        <p:txBody>
          <a:bodyPr>
            <a:normAutofit/>
          </a:bodyPr>
          <a:lstStyle/>
          <a:p>
            <a:pPr lvl="0"/>
            <a:r>
              <a:rPr lang="en-GB" sz="4400" dirty="0" smtClean="0">
                <a:latin typeface="+mj-lt"/>
              </a:rPr>
              <a:t> 10 </a:t>
            </a:r>
            <a:r>
              <a:rPr lang="en-GB" sz="4400" dirty="0">
                <a:latin typeface="+mj-lt"/>
              </a:rPr>
              <a:t>permanent staff posts</a:t>
            </a:r>
          </a:p>
          <a:p>
            <a:pPr lvl="0"/>
            <a:r>
              <a:rPr lang="en-GB" sz="4400" dirty="0" smtClean="0">
                <a:latin typeface="+mj-lt"/>
              </a:rPr>
              <a:t> terminology </a:t>
            </a:r>
            <a:r>
              <a:rPr lang="en-GB" sz="4400" dirty="0">
                <a:latin typeface="+mj-lt"/>
              </a:rPr>
              <a:t>trainees</a:t>
            </a:r>
          </a:p>
          <a:p>
            <a:pPr lvl="0"/>
            <a:r>
              <a:rPr lang="en-GB" sz="4400" dirty="0" smtClean="0">
                <a:latin typeface="+mj-lt"/>
              </a:rPr>
              <a:t> communication </a:t>
            </a:r>
            <a:r>
              <a:rPr lang="en-GB" sz="4400" dirty="0">
                <a:latin typeface="+mj-lt"/>
              </a:rPr>
              <a:t>trainees</a:t>
            </a:r>
          </a:p>
          <a:p>
            <a:pPr lvl="0"/>
            <a:r>
              <a:rPr lang="en-GB" sz="4400" dirty="0">
                <a:latin typeface="+mj-lt"/>
              </a:rPr>
              <a:t> rotating </a:t>
            </a:r>
            <a:r>
              <a:rPr lang="en-GB" sz="4400" dirty="0" smtClean="0">
                <a:latin typeface="+mj-lt"/>
              </a:rPr>
              <a:t>terminologists </a:t>
            </a:r>
            <a:r>
              <a:rPr lang="en-GB" sz="4400" dirty="0">
                <a:latin typeface="+mj-lt"/>
              </a:rPr>
              <a:t>(seconded </a:t>
            </a:r>
            <a:r>
              <a:rPr lang="en-GB" sz="4400" dirty="0" smtClean="0">
                <a:latin typeface="+mj-lt"/>
              </a:rPr>
              <a:t>translators)</a:t>
            </a:r>
            <a:endParaRPr lang="en-GB" sz="4400" dirty="0">
              <a:latin typeface="+mj-lt"/>
            </a:endParaRPr>
          </a:p>
          <a:p>
            <a:pPr lvl="0"/>
            <a:endParaRPr lang="en-GB" sz="2400" dirty="0">
              <a:latin typeface="+mj-lt"/>
            </a:endParaRPr>
          </a:p>
        </p:txBody>
      </p:sp>
      <p:pic>
        <p:nvPicPr>
          <p:cNvPr id="4" name="Picture 3"/>
          <p:cNvPicPr>
            <a:picLocks noChangeAspect="1"/>
          </p:cNvPicPr>
          <p:nvPr/>
        </p:nvPicPr>
        <p:blipFill>
          <a:blip r:embed="rId4"/>
          <a:stretch>
            <a:fillRect/>
          </a:stretch>
        </p:blipFill>
        <p:spPr>
          <a:xfrm>
            <a:off x="7107744" y="2441009"/>
            <a:ext cx="4725674" cy="3544250"/>
          </a:xfrm>
          <a:prstGeom prst="rect">
            <a:avLst/>
          </a:prstGeom>
          <a:noFill/>
          <a:ln cap="flat">
            <a:noFill/>
          </a:ln>
        </p:spPr>
      </p:pic>
    </p:spTree>
    <p:extLst>
      <p:ext uri="{BB962C8B-B14F-4D97-AF65-F5344CB8AC3E}">
        <p14:creationId xmlns:p14="http://schemas.microsoft.com/office/powerpoint/2010/main" val="396503245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181516" y="679459"/>
            <a:ext cx="8459787" cy="649287"/>
          </a:xfrm>
        </p:spPr>
        <p:txBody>
          <a:bodyPr>
            <a:noAutofit/>
          </a:bodyPr>
          <a:lstStyle/>
          <a:p>
            <a:pPr lvl="0">
              <a:spcAft>
                <a:spcPts val="1700"/>
              </a:spcAft>
            </a:pPr>
            <a:r>
              <a:rPr lang="en-GB" sz="4000" b="1" dirty="0">
                <a:cs typeface="Arial"/>
              </a:rPr>
              <a:t>Our partners in the Language Units</a:t>
            </a:r>
          </a:p>
        </p:txBody>
      </p:sp>
      <p:sp>
        <p:nvSpPr>
          <p:cNvPr id="3" name="Rectangle 3"/>
          <p:cNvSpPr txBox="1">
            <a:spLocks noGrp="1"/>
          </p:cNvSpPr>
          <p:nvPr>
            <p:ph type="body" idx="4294967295"/>
          </p:nvPr>
        </p:nvSpPr>
        <p:spPr>
          <a:xfrm>
            <a:off x="1" y="1715910"/>
            <a:ext cx="6683022" cy="5297062"/>
          </a:xfrm>
        </p:spPr>
        <p:txBody>
          <a:bodyPr>
            <a:noAutofit/>
          </a:bodyPr>
          <a:lstStyle/>
          <a:p>
            <a:pPr lvl="0">
              <a:spcBef>
                <a:spcPts val="0"/>
              </a:spcBef>
              <a:spcAft>
                <a:spcPts val="1400"/>
              </a:spcAft>
              <a:buSzPct val="75000"/>
            </a:pPr>
            <a:r>
              <a:rPr lang="en-GB" sz="3200" b="1" dirty="0" smtClean="0">
                <a:ea typeface="ＭＳ Ｐゴシック" pitchFamily="34"/>
              </a:rPr>
              <a:t>“</a:t>
            </a:r>
            <a:r>
              <a:rPr lang="hu-HU" sz="3200" b="1" dirty="0" smtClean="0">
                <a:ea typeface="ＭＳ Ｐゴシック" pitchFamily="34"/>
              </a:rPr>
              <a:t>P</a:t>
            </a:r>
            <a:r>
              <a:rPr lang="en-GB" sz="3200" b="1" dirty="0" smtClean="0">
                <a:ea typeface="ＭＳ Ｐゴシック" pitchFamily="34"/>
              </a:rPr>
              <a:t>art-time” </a:t>
            </a:r>
            <a:r>
              <a:rPr lang="en-GB" sz="3200" b="1" dirty="0">
                <a:ea typeface="ＭＳ Ｐゴシック" pitchFamily="34"/>
              </a:rPr>
              <a:t>terminologists </a:t>
            </a:r>
            <a:r>
              <a:rPr lang="en-GB" sz="3200" dirty="0">
                <a:ea typeface="ＭＳ Ｐゴシック" pitchFamily="34"/>
              </a:rPr>
              <a:t>–</a:t>
            </a:r>
            <a:r>
              <a:rPr lang="hu-HU" sz="3200" dirty="0">
                <a:ea typeface="ＭＳ Ｐゴシック" pitchFamily="34"/>
              </a:rPr>
              <a:t> </a:t>
            </a:r>
            <a:r>
              <a:rPr lang="en-GB" sz="3200" dirty="0">
                <a:ea typeface="ＭＳ Ｐゴシック" pitchFamily="34"/>
              </a:rPr>
              <a:t>translators doing terminology work on the side</a:t>
            </a:r>
          </a:p>
          <a:p>
            <a:pPr lvl="0">
              <a:spcBef>
                <a:spcPts val="0"/>
              </a:spcBef>
              <a:spcAft>
                <a:spcPts val="1400"/>
              </a:spcAft>
              <a:buSzPct val="75000"/>
            </a:pPr>
            <a:r>
              <a:rPr lang="en-GB" sz="3200" b="1" dirty="0">
                <a:ea typeface="ＭＳ Ｐゴシック" pitchFamily="34"/>
              </a:rPr>
              <a:t>Minimum two</a:t>
            </a:r>
            <a:r>
              <a:rPr lang="en-GB" sz="3200" dirty="0">
                <a:ea typeface="ＭＳ Ｐゴシック" pitchFamily="34"/>
              </a:rPr>
              <a:t> terminologists </a:t>
            </a:r>
            <a:r>
              <a:rPr lang="hu-HU" sz="3200" dirty="0">
                <a:ea typeface="ＭＳ Ｐゴシック" pitchFamily="34"/>
              </a:rPr>
              <a:t>per unit </a:t>
            </a:r>
            <a:endParaRPr lang="sv-SE" sz="3200" dirty="0">
              <a:ea typeface="ＭＳ Ｐゴシック" pitchFamily="34"/>
            </a:endParaRPr>
          </a:p>
          <a:p>
            <a:pPr lvl="0">
              <a:spcBef>
                <a:spcPts val="0"/>
              </a:spcBef>
              <a:spcAft>
                <a:spcPts val="1400"/>
              </a:spcAft>
              <a:buSzPct val="75000"/>
            </a:pPr>
            <a:r>
              <a:rPr lang="en-GB" sz="3200" b="1" dirty="0">
                <a:ea typeface="ＭＳ Ｐゴシック" pitchFamily="34"/>
              </a:rPr>
              <a:t>Terminology Network </a:t>
            </a:r>
            <a:r>
              <a:rPr lang="en-GB" sz="3200" dirty="0">
                <a:ea typeface="ＭＳ Ｐゴシック" pitchFamily="34"/>
              </a:rPr>
              <a:t>– the network of around </a:t>
            </a:r>
            <a:r>
              <a:rPr lang="en-GB" sz="3200" dirty="0" smtClean="0">
                <a:ea typeface="ＭＳ Ｐゴシック" pitchFamily="34"/>
              </a:rPr>
              <a:t>120 </a:t>
            </a:r>
            <a:r>
              <a:rPr lang="en-GB" sz="3200" dirty="0">
                <a:ea typeface="ＭＳ Ｐゴシック" pitchFamily="34"/>
              </a:rPr>
              <a:t>terminologists of all the language units (meetings twice a </a:t>
            </a:r>
            <a:r>
              <a:rPr lang="en-GB" sz="3200" dirty="0" smtClean="0">
                <a:ea typeface="ＭＳ Ｐゴシック" pitchFamily="34"/>
              </a:rPr>
              <a:t>year and cooperating online)</a:t>
            </a:r>
            <a:endParaRPr lang="en-GB" sz="3200" dirty="0">
              <a:ea typeface="ＭＳ Ｐゴシック" pitchFamily="34"/>
            </a:endParaRPr>
          </a:p>
        </p:txBody>
      </p:sp>
      <p:pic>
        <p:nvPicPr>
          <p:cNvPr id="4" name="Picture 4" descr="S:\TERM_INTERN\Photogallery\2015\20150119_Terminology_Network_Meeting\10755060_10152533508501423_2075471524_n.jpg"/>
          <p:cNvPicPr>
            <a:picLocks noChangeAspect="1"/>
          </p:cNvPicPr>
          <p:nvPr/>
        </p:nvPicPr>
        <p:blipFill>
          <a:blip r:embed="rId3"/>
          <a:srcRect/>
          <a:stretch>
            <a:fillRect/>
          </a:stretch>
        </p:blipFill>
        <p:spPr>
          <a:xfrm>
            <a:off x="7076839" y="2301190"/>
            <a:ext cx="4444998" cy="2500317"/>
          </a:xfrm>
          <a:prstGeom prst="rect">
            <a:avLst/>
          </a:prstGeom>
          <a:noFill/>
          <a:ln cap="flat">
            <a:noFill/>
          </a:ln>
        </p:spPr>
      </p:pic>
      <p:sp>
        <p:nvSpPr>
          <p:cNvPr id="5" name="TextBox 1"/>
          <p:cNvSpPr txBox="1"/>
          <p:nvPr/>
        </p:nvSpPr>
        <p:spPr>
          <a:xfrm>
            <a:off x="6959598" y="6092820"/>
            <a:ext cx="2665411" cy="36988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ea typeface="ＭＳ Ｐゴシック" pitchFamily="34"/>
            </a:endParaRPr>
          </a:p>
        </p:txBody>
      </p:sp>
    </p:spTree>
    <p:extLst>
      <p:ext uri="{BB962C8B-B14F-4D97-AF65-F5344CB8AC3E}">
        <p14:creationId xmlns:p14="http://schemas.microsoft.com/office/powerpoint/2010/main" val="1202591162"/>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190503" y="407905"/>
            <a:ext cx="5012868" cy="1325559"/>
          </a:xfrm>
        </p:spPr>
        <p:txBody>
          <a:bodyPr>
            <a:normAutofit/>
          </a:bodyPr>
          <a:lstStyle/>
          <a:p>
            <a:pPr lvl="0"/>
            <a:r>
              <a:rPr lang="fr-FR" dirty="0" err="1" smtClean="0"/>
              <a:t>External</a:t>
            </a:r>
            <a:r>
              <a:rPr lang="fr-FR" dirty="0" smtClean="0"/>
              <a:t> communication</a:t>
            </a:r>
            <a:endParaRPr lang="fr-FR" dirty="0"/>
          </a:p>
        </p:txBody>
      </p:sp>
      <p:sp>
        <p:nvSpPr>
          <p:cNvPr id="3" name="Content Placeholder 2"/>
          <p:cNvSpPr txBox="1">
            <a:spLocks noGrp="1"/>
          </p:cNvSpPr>
          <p:nvPr>
            <p:ph idx="1"/>
          </p:nvPr>
        </p:nvSpPr>
        <p:spPr>
          <a:xfrm>
            <a:off x="348147" y="2001204"/>
            <a:ext cx="4697579" cy="2869065"/>
          </a:xfrm>
        </p:spPr>
        <p:txBody>
          <a:bodyPr>
            <a:noAutofit/>
          </a:bodyPr>
          <a:lstStyle/>
          <a:p>
            <a:pPr lvl="0" algn="just"/>
            <a:r>
              <a:rPr lang="fr-FR" sz="4000" dirty="0" err="1"/>
              <a:t>Created</a:t>
            </a:r>
            <a:r>
              <a:rPr lang="fr-FR" sz="4000" dirty="0"/>
              <a:t> in 2011</a:t>
            </a:r>
          </a:p>
          <a:p>
            <a:pPr lvl="0"/>
            <a:r>
              <a:rPr lang="fr-FR" sz="4000" dirty="0" smtClean="0"/>
              <a:t>Content on:</a:t>
            </a:r>
          </a:p>
          <a:p>
            <a:pPr lvl="1">
              <a:buFont typeface="Wingdings" panose="05000000000000000000" pitchFamily="2" charset="2"/>
              <a:buChar char="Ø"/>
            </a:pPr>
            <a:r>
              <a:rPr lang="fr-FR" sz="3600" dirty="0" smtClean="0"/>
              <a:t>terminology</a:t>
            </a:r>
          </a:p>
          <a:p>
            <a:pPr lvl="1">
              <a:buFont typeface="Wingdings" panose="05000000000000000000" pitchFamily="2" charset="2"/>
              <a:buChar char="Ø"/>
            </a:pPr>
            <a:r>
              <a:rPr lang="fr-FR" sz="3600" dirty="0" smtClean="0"/>
              <a:t>translation</a:t>
            </a:r>
            <a:endParaRPr lang="fr-FR" sz="3600" dirty="0"/>
          </a:p>
          <a:p>
            <a:pPr lvl="1">
              <a:buFont typeface="Wingdings" panose="05000000000000000000" pitchFamily="2" charset="2"/>
              <a:buChar char="Ø"/>
            </a:pPr>
            <a:r>
              <a:rPr lang="fr-FR" sz="3600" dirty="0" smtClean="0"/>
              <a:t> </a:t>
            </a:r>
            <a:r>
              <a:rPr lang="fr-FR" sz="3600" dirty="0" err="1" smtClean="0"/>
              <a:t>interpreting</a:t>
            </a:r>
            <a:endParaRPr lang="fr-FR" sz="3600" dirty="0"/>
          </a:p>
          <a:p>
            <a:pPr lvl="1">
              <a:buFont typeface="Wingdings" panose="05000000000000000000" pitchFamily="2" charset="2"/>
              <a:buChar char="Ø"/>
            </a:pPr>
            <a:r>
              <a:rPr lang="fr-FR" sz="3600" dirty="0" smtClean="0"/>
              <a:t> </a:t>
            </a:r>
            <a:r>
              <a:rPr lang="fr-FR" sz="3600" dirty="0" err="1" smtClean="0"/>
              <a:t>linguistics</a:t>
            </a:r>
            <a:endParaRPr lang="fr-FR" sz="3600" dirty="0" smtClean="0"/>
          </a:p>
          <a:p>
            <a:pPr marL="0" lvl="0" indent="0">
              <a:buNone/>
            </a:pPr>
            <a:endParaRPr lang="fr-FR"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722" y="632316"/>
            <a:ext cx="7010708" cy="34928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9722" y="4125160"/>
            <a:ext cx="7072390" cy="1893038"/>
          </a:xfrm>
          <a:prstGeom prst="rect">
            <a:avLst/>
          </a:prstGeom>
        </p:spPr>
      </p:pic>
    </p:spTree>
    <p:extLst>
      <p:ext uri="{BB962C8B-B14F-4D97-AF65-F5344CB8AC3E}">
        <p14:creationId xmlns:p14="http://schemas.microsoft.com/office/powerpoint/2010/main" val="322653093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061A-B200-426B-B095-F617B08AC3F9}"/>
              </a:ext>
            </a:extLst>
          </p:cNvPr>
          <p:cNvSpPr>
            <a:spLocks noGrp="1"/>
          </p:cNvSpPr>
          <p:nvPr>
            <p:ph type="title"/>
          </p:nvPr>
        </p:nvSpPr>
        <p:spPr>
          <a:xfrm>
            <a:off x="268941" y="819489"/>
            <a:ext cx="5006870" cy="1421747"/>
          </a:xfrm>
        </p:spPr>
        <p:txBody>
          <a:bodyPr>
            <a:normAutofit/>
          </a:bodyPr>
          <a:lstStyle/>
          <a:p>
            <a:r>
              <a:rPr lang="fr-FR" sz="3600" b="1" dirty="0"/>
              <a:t>Follow, </a:t>
            </a:r>
            <a:r>
              <a:rPr lang="fr-FR" sz="3600" b="1" dirty="0" err="1" smtClean="0"/>
              <a:t>Like</a:t>
            </a:r>
            <a:r>
              <a:rPr lang="fr-FR" sz="3600" b="1" dirty="0"/>
              <a:t>, </a:t>
            </a:r>
            <a:r>
              <a:rPr lang="fr-FR" sz="3600" b="1" dirty="0" err="1" smtClean="0"/>
              <a:t>Connect</a:t>
            </a:r>
            <a:r>
              <a:rPr lang="fr-FR" sz="3600" b="1" dirty="0"/>
              <a:t>, </a:t>
            </a:r>
            <a:r>
              <a:rPr lang="fr-FR" sz="3600" b="1" dirty="0" smtClean="0"/>
              <a:t>Retweet, Tag </a:t>
            </a:r>
            <a:r>
              <a:rPr lang="fr-FR" sz="3600" b="1" dirty="0"/>
              <a:t>TermCoord!</a:t>
            </a:r>
          </a:p>
        </p:txBody>
      </p:sp>
      <p:sp>
        <p:nvSpPr>
          <p:cNvPr id="3" name="Content Placeholder 2">
            <a:extLst>
              <a:ext uri="{FF2B5EF4-FFF2-40B4-BE49-F238E27FC236}">
                <a16:creationId xmlns:a16="http://schemas.microsoft.com/office/drawing/2014/main" id="{C1AC3C2A-6065-4EE7-A725-3DB7D4304B59}"/>
              </a:ext>
            </a:extLst>
          </p:cNvPr>
          <p:cNvSpPr>
            <a:spLocks noGrp="1"/>
          </p:cNvSpPr>
          <p:nvPr>
            <p:ph idx="1"/>
          </p:nvPr>
        </p:nvSpPr>
        <p:spPr>
          <a:xfrm>
            <a:off x="268941" y="2293225"/>
            <a:ext cx="4477575" cy="1965009"/>
          </a:xfrm>
        </p:spPr>
        <p:txBody>
          <a:bodyPr>
            <a:normAutofit/>
          </a:bodyPr>
          <a:lstStyle/>
          <a:p>
            <a:pPr marL="0" indent="0" algn="just">
              <a:lnSpc>
                <a:spcPct val="100000"/>
              </a:lnSpc>
              <a:buNone/>
            </a:pPr>
            <a:r>
              <a:rPr lang="en-US" sz="2000" dirty="0" smtClean="0">
                <a:effectLst/>
              </a:rPr>
              <a:t>In a desire to make it easier for </a:t>
            </a:r>
            <a:r>
              <a:rPr lang="en-US" sz="2000" dirty="0" err="1" smtClean="0">
                <a:effectLst/>
              </a:rPr>
              <a:t>TermCoord’s</a:t>
            </a:r>
            <a:r>
              <a:rPr lang="en-US" sz="2000" dirty="0" smtClean="0">
                <a:effectLst/>
              </a:rPr>
              <a:t> community to find us on all social media, we have created a common brand. You can now find us on the following links under the same handle:</a:t>
            </a:r>
          </a:p>
          <a:p>
            <a:endParaRPr lang="fr-FR" dirty="0"/>
          </a:p>
        </p:txBody>
      </p:sp>
      <p:sp>
        <p:nvSpPr>
          <p:cNvPr id="5" name="TextBox 4">
            <a:extLst>
              <a:ext uri="{FF2B5EF4-FFF2-40B4-BE49-F238E27FC236}">
                <a16:creationId xmlns:a16="http://schemas.microsoft.com/office/drawing/2014/main" id="{F624A082-9EF3-4F97-82AC-20447FBBCAEE}"/>
              </a:ext>
            </a:extLst>
          </p:cNvPr>
          <p:cNvSpPr txBox="1"/>
          <p:nvPr/>
        </p:nvSpPr>
        <p:spPr>
          <a:xfrm>
            <a:off x="268941" y="4367168"/>
            <a:ext cx="8500725" cy="2028248"/>
          </a:xfrm>
          <a:prstGeom prst="rect">
            <a:avLst/>
          </a:prstGeom>
          <a:noFill/>
        </p:spPr>
        <p:txBody>
          <a:bodyPr wrap="none" rtlCol="0">
            <a:spAutoFit/>
          </a:bodyPr>
          <a:lstStyle/>
          <a:p>
            <a:pPr marL="228600" marR="0" lvl="0" indent="-228600" algn="just"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a:rPr>
              <a:t>Facebook</a:t>
            </a:r>
            <a:r>
              <a:rPr kumimoji="0" lang="en-US" sz="2800" b="0" i="0" u="none" strike="noStrike" kern="1200" cap="none" spc="0" normalizeH="0" baseline="0" noProof="0" dirty="0">
                <a:ln>
                  <a:noFill/>
                </a:ln>
                <a:solidFill>
                  <a:srgbClr val="000000"/>
                </a:solidFill>
                <a:effectLst/>
                <a:uLnTx/>
                <a:uFillTx/>
                <a:latin typeface="Calibri"/>
              </a:rPr>
              <a:t>: </a:t>
            </a:r>
            <a:r>
              <a:rPr kumimoji="0" lang="en-US" sz="2800" b="0" i="0" u="none" strike="noStrike" kern="1200" cap="none" spc="0" normalizeH="0" baseline="0" noProof="0" dirty="0">
                <a:ln>
                  <a:noFill/>
                </a:ln>
                <a:solidFill>
                  <a:srgbClr val="000000"/>
                </a:solidFill>
                <a:effectLst/>
                <a:uLnTx/>
                <a:uFillTx/>
                <a:latin typeface="Calibri"/>
                <a:hlinkClick r:id="rId3"/>
              </a:rPr>
              <a:t>https://www.facebook.com/TerminEUrope/</a:t>
            </a:r>
            <a:r>
              <a:rPr kumimoji="0" lang="en-US" sz="2800" b="0" i="0" u="none" strike="noStrike" kern="1200" cap="none" spc="0" normalizeH="0" baseline="0" noProof="0" dirty="0">
                <a:ln>
                  <a:noFill/>
                </a:ln>
                <a:solidFill>
                  <a:srgbClr val="000000"/>
                </a:solidFill>
                <a:effectLst/>
                <a:uLnTx/>
                <a:uFillTx/>
                <a:latin typeface="Calibri"/>
              </a:rPr>
              <a:t> </a:t>
            </a:r>
          </a:p>
          <a:p>
            <a:pPr marL="228600" marR="0" lvl="0" indent="-228600" algn="just"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a:rPr>
              <a:t>Instagram</a:t>
            </a:r>
            <a:r>
              <a:rPr kumimoji="0" lang="en-US" sz="2800" b="0" i="0" u="none" strike="noStrike" kern="1200" cap="none" spc="0" normalizeH="0" baseline="0" noProof="0" dirty="0">
                <a:ln>
                  <a:noFill/>
                </a:ln>
                <a:solidFill>
                  <a:srgbClr val="000000"/>
                </a:solidFill>
                <a:effectLst/>
                <a:uLnTx/>
                <a:uFillTx/>
                <a:latin typeface="Calibri"/>
              </a:rPr>
              <a:t>: </a:t>
            </a:r>
            <a:r>
              <a:rPr kumimoji="0" lang="en-US" sz="2800" b="0" i="0" u="none" strike="noStrike" kern="1200" cap="none" spc="0" normalizeH="0" baseline="0" noProof="0" dirty="0">
                <a:ln>
                  <a:noFill/>
                </a:ln>
                <a:solidFill>
                  <a:srgbClr val="000000"/>
                </a:solidFill>
                <a:effectLst/>
                <a:uLnTx/>
                <a:uFillTx/>
                <a:latin typeface="Calibri"/>
                <a:hlinkClick r:id="rId4"/>
              </a:rPr>
              <a:t>https://www.instagram.com/termineurope/</a:t>
            </a:r>
            <a:endParaRPr kumimoji="0" lang="en-US" sz="2800" b="0" i="0" u="none" strike="noStrike" kern="1200" cap="none" spc="0" normalizeH="0" baseline="0" noProof="0" dirty="0">
              <a:ln>
                <a:noFill/>
              </a:ln>
              <a:solidFill>
                <a:srgbClr val="000000"/>
              </a:solidFill>
              <a:effectLst/>
              <a:uLnTx/>
              <a:uFillTx/>
              <a:latin typeface="Calibri"/>
            </a:endParaRPr>
          </a:p>
          <a:p>
            <a:pPr marL="228600" marR="0" lvl="0" indent="-228600" algn="just"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a:rPr>
              <a:t>Twitter</a:t>
            </a:r>
            <a:r>
              <a:rPr kumimoji="0" lang="en-US" sz="2800" b="0" i="0" u="none" strike="noStrike" kern="1200" cap="none" spc="0" normalizeH="0" baseline="0" noProof="0" dirty="0">
                <a:ln>
                  <a:noFill/>
                </a:ln>
                <a:solidFill>
                  <a:srgbClr val="000000"/>
                </a:solidFill>
                <a:effectLst/>
                <a:uLnTx/>
                <a:uFillTx/>
                <a:latin typeface="Calibri"/>
              </a:rPr>
              <a:t>: </a:t>
            </a:r>
            <a:r>
              <a:rPr kumimoji="0" lang="en-US" sz="2800" b="0" i="0" u="none" strike="noStrike" kern="1200" cap="none" spc="0" normalizeH="0" baseline="0" noProof="0" dirty="0">
                <a:ln>
                  <a:noFill/>
                </a:ln>
                <a:solidFill>
                  <a:srgbClr val="000000"/>
                </a:solidFill>
                <a:effectLst/>
                <a:uLnTx/>
                <a:uFillTx/>
                <a:latin typeface="Calibri"/>
                <a:hlinkClick r:id="rId5"/>
              </a:rPr>
              <a:t>https://twitter.com/TerminEUrope/</a:t>
            </a:r>
            <a:endParaRPr kumimoji="0" lang="en-US" sz="2800" b="0" i="0" u="none" strike="noStrike" kern="1200" cap="none" spc="0" normalizeH="0" baseline="0" noProof="0" dirty="0">
              <a:ln>
                <a:noFill/>
              </a:ln>
              <a:solidFill>
                <a:srgbClr val="000000"/>
              </a:solidFill>
              <a:effectLst/>
              <a:uLnTx/>
              <a:uFillTx/>
              <a:latin typeface="Calibri"/>
            </a:endParaRPr>
          </a:p>
          <a:p>
            <a:pPr marL="228600" marR="0" lvl="0" indent="-228600" algn="just"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Calibri"/>
              </a:rPr>
              <a:t>LinkedIn</a:t>
            </a:r>
            <a:r>
              <a:rPr kumimoji="0" lang="en-US" sz="2800" b="0" i="0" u="none" strike="noStrike" kern="1200" cap="none" spc="0" normalizeH="0" baseline="0" noProof="0" dirty="0">
                <a:ln>
                  <a:noFill/>
                </a:ln>
                <a:solidFill>
                  <a:srgbClr val="000000"/>
                </a:solidFill>
                <a:effectLst/>
                <a:uLnTx/>
                <a:uFillTx/>
                <a:latin typeface="Calibri"/>
              </a:rPr>
              <a:t>: </a:t>
            </a:r>
            <a:r>
              <a:rPr kumimoji="0" lang="en-US" sz="2800" b="0" i="0" u="none" strike="noStrike" kern="1200" cap="none" spc="0" normalizeH="0" baseline="0" noProof="0" dirty="0">
                <a:ln>
                  <a:noFill/>
                </a:ln>
                <a:solidFill>
                  <a:srgbClr val="000000"/>
                </a:solidFill>
                <a:effectLst/>
                <a:uLnTx/>
                <a:uFillTx/>
                <a:latin typeface="Calibri"/>
                <a:hlinkClick r:id="rId6"/>
              </a:rPr>
              <a:t>https://www.linkedin.com/in/terminEUrope/</a:t>
            </a:r>
            <a:endParaRPr kumimoji="0" lang="en-US" sz="2800" b="0" i="0" u="none" strike="noStrike" kern="1200" cap="none" spc="0" normalizeH="0" baseline="0" noProof="0" dirty="0">
              <a:ln>
                <a:noFill/>
              </a:ln>
              <a:solidFill>
                <a:srgbClr val="000000"/>
              </a:solidFill>
              <a:effectLst/>
              <a:uLnTx/>
              <a:uFillTx/>
              <a:latin typeface="Calibri"/>
            </a:endParaRPr>
          </a:p>
        </p:txBody>
      </p:sp>
      <p:pic>
        <p:nvPicPr>
          <p:cNvPr id="6" name="EE056E9B-E511-4AF6-A199-EE87733FE606" descr="88E03370-1CB1-4D0F-9965-557EA15E53C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1423" y="819489"/>
            <a:ext cx="6450426" cy="320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47231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5D5E058-56F4-431F-BC91-9CF8999EEEF3}"/>
              </a:ext>
            </a:extLst>
          </p:cNvPr>
          <p:cNvPicPr>
            <a:picLocks noChangeAspect="1"/>
          </p:cNvPicPr>
          <p:nvPr/>
        </p:nvPicPr>
        <p:blipFill>
          <a:blip r:embed="rId3"/>
          <a:stretch>
            <a:fillRect/>
          </a:stretch>
        </p:blipFill>
        <p:spPr>
          <a:xfrm>
            <a:off x="7435844" y="2808815"/>
            <a:ext cx="4419377" cy="3697394"/>
          </a:xfrm>
          <a:prstGeom prst="rect">
            <a:avLst/>
          </a:prstGeom>
          <a:noFill/>
          <a:ln cap="flat">
            <a:noFill/>
          </a:ln>
        </p:spPr>
      </p:pic>
      <p:pic>
        <p:nvPicPr>
          <p:cNvPr id="3" name="Picture 4">
            <a:extLst>
              <a:ext uri="{FF2B5EF4-FFF2-40B4-BE49-F238E27FC236}">
                <a16:creationId xmlns:a16="http://schemas.microsoft.com/office/drawing/2014/main" id="{41AD4C8F-B04A-432B-BEA6-B0130AB31942}"/>
              </a:ext>
            </a:extLst>
          </p:cNvPr>
          <p:cNvPicPr>
            <a:picLocks noChangeAspect="1"/>
          </p:cNvPicPr>
          <p:nvPr/>
        </p:nvPicPr>
        <p:blipFill>
          <a:blip r:embed="rId4"/>
          <a:stretch>
            <a:fillRect/>
          </a:stretch>
        </p:blipFill>
        <p:spPr>
          <a:xfrm>
            <a:off x="969550" y="3945961"/>
            <a:ext cx="4419378" cy="2560248"/>
          </a:xfrm>
          <a:prstGeom prst="rect">
            <a:avLst/>
          </a:prstGeom>
          <a:noFill/>
          <a:ln cap="flat">
            <a:noFill/>
          </a:ln>
        </p:spPr>
      </p:pic>
      <p:sp>
        <p:nvSpPr>
          <p:cNvPr id="5" name="TextBox 6">
            <a:extLst>
              <a:ext uri="{FF2B5EF4-FFF2-40B4-BE49-F238E27FC236}">
                <a16:creationId xmlns:a16="http://schemas.microsoft.com/office/drawing/2014/main" id="{C03F3B05-E9B2-4A74-B4C8-B6D0B1EECAEF}"/>
              </a:ext>
            </a:extLst>
          </p:cNvPr>
          <p:cNvSpPr txBox="1"/>
          <p:nvPr/>
        </p:nvSpPr>
        <p:spPr>
          <a:xfrm>
            <a:off x="5478142" y="615939"/>
            <a:ext cx="6713858"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0" i="0" u="none" strike="noStrike" kern="1200" cap="none" spc="0" normalizeH="0" baseline="0" noProof="0" dirty="0" smtClean="0">
                <a:ln>
                  <a:noFill/>
                </a:ln>
                <a:solidFill>
                  <a:srgbClr val="000000"/>
                </a:solidFill>
                <a:effectLst/>
                <a:uLnTx/>
                <a:uFillTx/>
                <a:latin typeface="Calibri"/>
                <a:ea typeface="+mn-ea"/>
                <a:cs typeface="+mn-cs"/>
                <a:hlinkClick r:id="rId5"/>
              </a:rPr>
              <a:t>2018: The New IATE</a:t>
            </a:r>
            <a:endParaRPr kumimoji="0" lang="en-GB" sz="4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336169C7-375B-43A5-AAC5-8253EF5C436E}"/>
              </a:ext>
            </a:extLst>
          </p:cNvPr>
          <p:cNvSpPr txBox="1"/>
          <p:nvPr/>
        </p:nvSpPr>
        <p:spPr>
          <a:xfrm>
            <a:off x="352096" y="1446408"/>
            <a:ext cx="7083748" cy="2308324"/>
          </a:xfrm>
          <a:prstGeom prst="rect">
            <a:avLst/>
          </a:prstGeom>
          <a:noFill/>
        </p:spPr>
        <p:txBody>
          <a:bodyPr wrap="square" rtlCol="0">
            <a:spAutoFit/>
          </a:bodyPr>
          <a:lstStyle/>
          <a:p>
            <a:pPr marL="285750" lvl="0" indent="-285750">
              <a:buFont typeface="Arial" panose="020B0604020202020204" pitchFamily="34" charset="0"/>
              <a:buChar char="•"/>
              <a:defRPr/>
            </a:pPr>
            <a:r>
              <a:rPr lang="en-GB" dirty="0">
                <a:solidFill>
                  <a:prstClr val="black"/>
                </a:solidFill>
              </a:rPr>
              <a:t>i</a:t>
            </a:r>
            <a:r>
              <a:rPr lang="en-GB" dirty="0" smtClean="0">
                <a:solidFill>
                  <a:prstClr val="black"/>
                </a:solidFill>
              </a:rPr>
              <a:t>nterinstitutional </a:t>
            </a:r>
            <a:r>
              <a:rPr lang="en-GB" dirty="0">
                <a:solidFill>
                  <a:prstClr val="black"/>
                </a:solidFill>
              </a:rPr>
              <a:t>terminological database of the </a:t>
            </a:r>
            <a:r>
              <a:rPr lang="en-GB" dirty="0" smtClean="0">
                <a:solidFill>
                  <a:prstClr val="black"/>
                </a:solidFill>
              </a:rPr>
              <a:t>EU Institutions;</a:t>
            </a:r>
          </a:p>
          <a:p>
            <a:pPr marL="285750" lvl="0" indent="-285750">
              <a:buFont typeface="Arial" panose="020B0604020202020204" pitchFamily="34" charset="0"/>
              <a:buChar char="•"/>
              <a:defRPr/>
            </a:pPr>
            <a:r>
              <a:rPr lang="fr-FR" dirty="0" err="1">
                <a:solidFill>
                  <a:prstClr val="black"/>
                </a:solidFill>
                <a:latin typeface="Calibri" panose="020F0502020204030204"/>
              </a:rPr>
              <a:t>c</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reated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2002, new version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released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in 2018;</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err="1">
                <a:solidFill>
                  <a:prstClr val="black"/>
                </a:solidFill>
                <a:latin typeface="Calibri" panose="020F0502020204030204"/>
              </a:rPr>
              <a:t>t</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erms</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in the 24 EU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languages</a:t>
            </a:r>
            <a:r>
              <a:rPr lang="fr-FR" dirty="0">
                <a:solidFill>
                  <a:prstClr val="black"/>
                </a:solidFill>
                <a:latin typeface="Calibri" panose="020F0502020204030204"/>
              </a:rPr>
              <a:t>;</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prstClr val="black"/>
                </a:solidFill>
                <a:latin typeface="Calibri" panose="020F0502020204030204"/>
              </a:rPr>
              <a:t>f</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usion</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of digital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databases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like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Eurodicautom</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Commission) and Euterpe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Parliament</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err="1">
                <a:solidFill>
                  <a:prstClr val="black"/>
                </a:solidFill>
                <a:latin typeface="Calibri" panose="020F0502020204030204"/>
              </a:rPr>
              <a:t>m</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anaged</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by 10 EU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Institutions;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prstClr val="black"/>
                </a:solidFill>
                <a:latin typeface="Calibri" panose="020F0502020204030204"/>
              </a:rPr>
              <a:t>i</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is public and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its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content can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be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used</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free;</a:t>
            </a:r>
          </a:p>
          <a:p>
            <a:pPr marL="285750" lvl="0" indent="-285750">
              <a:buFont typeface="Arial" panose="020B0604020202020204" pitchFamily="34" charset="0"/>
              <a:buChar char="•"/>
              <a:defRPr/>
            </a:pPr>
            <a:r>
              <a:rPr lang="en-GB" dirty="0" smtClean="0">
                <a:solidFill>
                  <a:prstClr val="black"/>
                </a:solidFill>
              </a:rPr>
              <a:t>21 </a:t>
            </a:r>
            <a:r>
              <a:rPr lang="en-GB" dirty="0">
                <a:solidFill>
                  <a:prstClr val="black"/>
                </a:solidFill>
              </a:rPr>
              <a:t>domains and hundreds of </a:t>
            </a:r>
            <a:r>
              <a:rPr lang="en-GB" dirty="0" smtClean="0">
                <a:solidFill>
                  <a:prstClr val="black"/>
                </a:solidFill>
              </a:rPr>
              <a:t>subdomains based on </a:t>
            </a:r>
            <a:r>
              <a:rPr lang="en-GB" dirty="0" err="1" smtClean="0">
                <a:solidFill>
                  <a:prstClr val="black"/>
                </a:solidFill>
              </a:rPr>
              <a:t>EuroVoc</a:t>
            </a:r>
            <a:r>
              <a:rPr lang="en-GB" dirty="0" smtClean="0">
                <a:solidFill>
                  <a:prstClr val="black"/>
                </a:solidFill>
              </a:rPr>
              <a:t> domains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444" y="649806"/>
            <a:ext cx="3285472" cy="780223"/>
          </a:xfrm>
          <a:prstGeom prst="rect">
            <a:avLst/>
          </a:prstGeom>
        </p:spPr>
      </p:pic>
      <p:sp>
        <p:nvSpPr>
          <p:cNvPr id="7" name="Right Arrow 6"/>
          <p:cNvSpPr/>
          <p:nvPr/>
        </p:nvSpPr>
        <p:spPr>
          <a:xfrm>
            <a:off x="5923182" y="4327984"/>
            <a:ext cx="978408" cy="484632"/>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7911468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34720"/>
            <a:ext cx="3932237" cy="878840"/>
          </a:xfrm>
        </p:spPr>
        <p:txBody>
          <a:bodyPr>
            <a:normAutofit/>
          </a:bodyPr>
          <a:lstStyle/>
          <a:p>
            <a:r>
              <a:rPr lang="en-GB" sz="4800" dirty="0">
                <a:solidFill>
                  <a:schemeClr val="accent1"/>
                </a:solidFill>
                <a:latin typeface="Calibri"/>
                <a:ea typeface="+mn-ea"/>
                <a:cs typeface="+mn-cs"/>
              </a:rPr>
              <a:t>IATE</a:t>
            </a:r>
            <a:r>
              <a:rPr lang="en-GB" sz="5400" dirty="0" smtClean="0">
                <a:solidFill>
                  <a:schemeClr val="accent1"/>
                </a:solidFill>
              </a:rPr>
              <a:t> </a:t>
            </a:r>
            <a:r>
              <a:rPr lang="en-GB" sz="4800" dirty="0">
                <a:solidFill>
                  <a:schemeClr val="accent1"/>
                </a:solidFill>
                <a:latin typeface="Calibri"/>
                <a:ea typeface="+mn-ea"/>
                <a:cs typeface="+mn-cs"/>
              </a:rPr>
              <a:t>statistics</a:t>
            </a:r>
          </a:p>
        </p:txBody>
      </p:sp>
      <p:sp>
        <p:nvSpPr>
          <p:cNvPr id="4" name="Text Placeholder 3"/>
          <p:cNvSpPr>
            <a:spLocks noGrp="1"/>
          </p:cNvSpPr>
          <p:nvPr>
            <p:ph type="body" sz="half" idx="2"/>
          </p:nvPr>
        </p:nvSpPr>
        <p:spPr>
          <a:xfrm>
            <a:off x="839788" y="2534920"/>
            <a:ext cx="3932237" cy="3811588"/>
          </a:xfrm>
        </p:spPr>
        <p:txBody>
          <a:bodyPr>
            <a:normAutofit/>
          </a:bodyPr>
          <a:lstStyle/>
          <a:p>
            <a:r>
              <a:rPr lang="en-GB" sz="2800" dirty="0" smtClean="0"/>
              <a:t>The most recent statistics about IATE:</a:t>
            </a:r>
          </a:p>
          <a:p>
            <a:pPr marL="285750" indent="-285750">
              <a:buFont typeface="Arial" panose="020B0604020202020204" pitchFamily="34" charset="0"/>
              <a:buChar char="•"/>
            </a:pPr>
            <a:r>
              <a:rPr lang="en-GB" sz="2800" dirty="0" smtClean="0"/>
              <a:t>+8 million terms</a:t>
            </a:r>
          </a:p>
          <a:p>
            <a:pPr marL="285750" indent="-285750">
              <a:buFont typeface="Arial" panose="020B0604020202020204" pitchFamily="34" charset="0"/>
              <a:buChar char="•"/>
            </a:pPr>
            <a:r>
              <a:rPr lang="en-GB" sz="2800" dirty="0" smtClean="0"/>
              <a:t>nearly 1 million entries</a:t>
            </a:r>
          </a:p>
          <a:p>
            <a:pPr marL="285750" indent="-285750">
              <a:buFont typeface="Arial" panose="020B0604020202020204" pitchFamily="34" charset="0"/>
              <a:buChar char="•"/>
            </a:pPr>
            <a:r>
              <a:rPr lang="en-GB" sz="2800" dirty="0" smtClean="0"/>
              <a:t>average of 1 million searches per week</a:t>
            </a:r>
            <a:endParaRPr lang="en-GB" sz="2800" dirty="0"/>
          </a:p>
        </p:txBody>
      </p:sp>
      <p:pic>
        <p:nvPicPr>
          <p:cNvPr id="9" name="Picture 8">
            <a:hlinkClick r:id="rId3"/>
          </p:cNvPr>
          <p:cNvPicPr>
            <a:picLocks noChangeAspect="1"/>
          </p:cNvPicPr>
          <p:nvPr/>
        </p:nvPicPr>
        <p:blipFill>
          <a:blip r:embed="rId4"/>
          <a:stretch>
            <a:fillRect/>
          </a:stretch>
        </p:blipFill>
        <p:spPr>
          <a:xfrm>
            <a:off x="5461666" y="142240"/>
            <a:ext cx="6270084" cy="6593840"/>
          </a:xfrm>
          <a:prstGeom prst="rect">
            <a:avLst/>
          </a:prstGeom>
        </p:spPr>
      </p:pic>
    </p:spTree>
    <p:extLst>
      <p:ext uri="{BB962C8B-B14F-4D97-AF65-F5344CB8AC3E}">
        <p14:creationId xmlns:p14="http://schemas.microsoft.com/office/powerpoint/2010/main" val="126314272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738159" y="610652"/>
            <a:ext cx="4448579" cy="1155931"/>
          </a:xfrm>
        </p:spPr>
        <p:txBody>
          <a:bodyPr>
            <a:normAutofit/>
          </a:bodyPr>
          <a:lstStyle/>
          <a:p>
            <a:r>
              <a:rPr lang="en-GB" sz="4800" dirty="0">
                <a:solidFill>
                  <a:schemeClr val="accent1"/>
                </a:solidFill>
                <a:latin typeface="Calibri"/>
              </a:rPr>
              <a:t>Let’s surf in IATE!</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42185" y="1466546"/>
            <a:ext cx="7627596" cy="424629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36524879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2766206" y="138895"/>
            <a:ext cx="6479823"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a:t>
            </a:r>
            <a:r>
              <a:rPr lang="en-US" sz="3600" dirty="0"/>
              <a:t/>
            </a:r>
            <a:br>
              <a:rPr lang="en-US" sz="3600" dirty="0"/>
            </a:br>
            <a:r>
              <a:rPr lang="en-US" sz="4000" dirty="0"/>
              <a:t/>
            </a:r>
            <a:br>
              <a:rPr lang="en-US" sz="4000" dirty="0"/>
            </a:br>
            <a:endParaRPr lang="en-US" sz="4000" dirty="0"/>
          </a:p>
        </p:txBody>
      </p:sp>
      <p:sp>
        <p:nvSpPr>
          <p:cNvPr id="5" name="Right Arrow 4"/>
          <p:cNvSpPr/>
          <p:nvPr/>
        </p:nvSpPr>
        <p:spPr>
          <a:xfrm>
            <a:off x="1655156" y="1644399"/>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96481" y="1938498"/>
            <a:ext cx="20779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smtClean="0"/>
              <a:t>Simple search</a:t>
            </a:r>
            <a:endParaRPr lang="en-GB" sz="2400" dirty="0"/>
          </a:p>
        </p:txBody>
      </p:sp>
      <p:pic>
        <p:nvPicPr>
          <p:cNvPr id="4" name="Picture 3"/>
          <p:cNvPicPr>
            <a:picLocks noChangeAspect="1"/>
          </p:cNvPicPr>
          <p:nvPr/>
        </p:nvPicPr>
        <p:blipFill>
          <a:blip r:embed="rId3"/>
          <a:stretch>
            <a:fillRect/>
          </a:stretch>
        </p:blipFill>
        <p:spPr>
          <a:xfrm>
            <a:off x="2246918" y="960337"/>
            <a:ext cx="9654664" cy="5405739"/>
          </a:xfrm>
          <a:prstGeom prst="rect">
            <a:avLst/>
          </a:prstGeom>
        </p:spPr>
      </p:pic>
      <p:sp>
        <p:nvSpPr>
          <p:cNvPr id="7" name="Rectangle 6"/>
          <p:cNvSpPr/>
          <p:nvPr/>
        </p:nvSpPr>
        <p:spPr>
          <a:xfrm>
            <a:off x="2454169" y="3125164"/>
            <a:ext cx="1377051"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7"/>
          <p:cNvSpPr/>
          <p:nvPr/>
        </p:nvSpPr>
        <p:spPr>
          <a:xfrm>
            <a:off x="7177875" y="3113589"/>
            <a:ext cx="1377051"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ight Arrow 9"/>
          <p:cNvSpPr/>
          <p:nvPr/>
        </p:nvSpPr>
        <p:spPr>
          <a:xfrm>
            <a:off x="10103033" y="2812600"/>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2539146"/>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Segnaposto contenuto 4" descr="Immagine che contiene acqua, esterni, onda&#10;&#10;Descrizione generata automaticamente">
            <a:extLst>
              <a:ext uri="{FF2B5EF4-FFF2-40B4-BE49-F238E27FC236}">
                <a16:creationId xmlns:a16="http://schemas.microsoft.com/office/drawing/2014/main" id="{73C7521D-3302-4C2E-8012-0320ECAE8ACB}"/>
              </a:ext>
            </a:extLst>
          </p:cNvPr>
          <p:cNvPicPr>
            <a:picLocks noChangeAspect="1"/>
          </p:cNvPicPr>
          <p:nvPr/>
        </p:nvPicPr>
        <p:blipFill rotWithShape="1">
          <a:blip r:embed="rId2">
            <a:extLst>
              <a:ext uri="{28A0092B-C50C-407E-A947-70E740481C1C}">
                <a14:useLocalDpi xmlns:a14="http://schemas.microsoft.com/office/drawing/2010/main" val="0"/>
              </a:ext>
            </a:extLst>
          </a:blip>
          <a:srcRect l="6435" r="14254"/>
          <a:stretch/>
        </p:blipFill>
        <p:spPr>
          <a:xfrm>
            <a:off x="2555441" y="10"/>
            <a:ext cx="9669642" cy="6857990"/>
          </a:xfrm>
          <a:prstGeom prst="rect">
            <a:avLst/>
          </a:prstGeom>
        </p:spPr>
      </p:pic>
      <p:sp>
        <p:nvSpPr>
          <p:cNvPr id="21" name="Rectangle 13">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Immagine 16">
            <a:extLst>
              <a:ext uri="{FF2B5EF4-FFF2-40B4-BE49-F238E27FC236}">
                <a16:creationId xmlns:a16="http://schemas.microsoft.com/office/drawing/2014/main" id="{100CD42C-D259-469E-9668-99AB5AE716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4801" y="164403"/>
            <a:ext cx="1674057" cy="570236"/>
          </a:xfrm>
          <a:prstGeom prst="rect">
            <a:avLst/>
          </a:prstGeom>
        </p:spPr>
      </p:pic>
      <p:pic>
        <p:nvPicPr>
          <p:cNvPr id="19" name="Immagine 18">
            <a:extLst>
              <a:ext uri="{FF2B5EF4-FFF2-40B4-BE49-F238E27FC236}">
                <a16:creationId xmlns:a16="http://schemas.microsoft.com/office/drawing/2014/main" id="{43D75DB9-7F32-4355-AF09-044AF35EED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1590" y="6114066"/>
            <a:ext cx="1180480" cy="579531"/>
          </a:xfrm>
          <a:prstGeom prst="rect">
            <a:avLst/>
          </a:prstGeom>
        </p:spPr>
      </p:pic>
      <p:sp>
        <p:nvSpPr>
          <p:cNvPr id="7" name="CasellaDiTesto 6">
            <a:extLst>
              <a:ext uri="{FF2B5EF4-FFF2-40B4-BE49-F238E27FC236}">
                <a16:creationId xmlns:a16="http://schemas.microsoft.com/office/drawing/2014/main" id="{0E9D2277-124F-46A7-A533-694255BD4431}"/>
              </a:ext>
            </a:extLst>
          </p:cNvPr>
          <p:cNvSpPr txBox="1"/>
          <p:nvPr/>
        </p:nvSpPr>
        <p:spPr>
          <a:xfrm>
            <a:off x="274802" y="1732261"/>
            <a:ext cx="6369066" cy="4524315"/>
          </a:xfrm>
          <a:prstGeom prst="rect">
            <a:avLst/>
          </a:prstGeom>
          <a:noFill/>
        </p:spPr>
        <p:txBody>
          <a:bodyPr wrap="square" rtlCol="0">
            <a:spAutoFit/>
          </a:bodyPr>
          <a:lstStyle/>
          <a:p>
            <a:pPr marL="514350" indent="-514350">
              <a:buFont typeface="+mj-lt"/>
              <a:buAutoNum type="arabicPeriod"/>
            </a:pPr>
            <a:r>
              <a:rPr lang="it-IT" sz="3200" dirty="0" smtClean="0">
                <a:latin typeface="Arial" panose="020B0604020202020204" pitchFamily="34" charset="0"/>
                <a:cs typeface="Arial" panose="020B0604020202020204" pitchFamily="34" charset="0"/>
              </a:rPr>
              <a:t>Terminology management in the EU and the EP</a:t>
            </a:r>
          </a:p>
          <a:p>
            <a:pPr marL="514350" indent="-514350">
              <a:buFont typeface="+mj-lt"/>
              <a:buAutoNum type="arabicPeriod"/>
            </a:pPr>
            <a:r>
              <a:rPr lang="it-IT" sz="3200" dirty="0" smtClean="0">
                <a:latin typeface="Arial" panose="020B0604020202020204" pitchFamily="34" charset="0"/>
                <a:cs typeface="Arial" panose="020B0604020202020204" pitchFamily="34" charset="0"/>
              </a:rPr>
              <a:t>IATE – what is new (search, collections, domains, download of termbases)</a:t>
            </a:r>
          </a:p>
          <a:p>
            <a:pPr marL="514350" indent="-514350">
              <a:buFont typeface="+mj-lt"/>
              <a:buAutoNum type="arabicPeriod"/>
            </a:pPr>
            <a:r>
              <a:rPr lang="it-IT" sz="3200" dirty="0" smtClean="0">
                <a:latin typeface="Arial" panose="020B0604020202020204" pitchFamily="34" charset="0"/>
                <a:cs typeface="Arial" panose="020B0604020202020204" pitchFamily="34" charset="0"/>
              </a:rPr>
              <a:t>Terminology </a:t>
            </a:r>
            <a:r>
              <a:rPr lang="it-IT" sz="3200" dirty="0" err="1">
                <a:latin typeface="Arial" panose="020B0604020202020204" pitchFamily="34" charset="0"/>
                <a:cs typeface="Arial" panose="020B0604020202020204" pitchFamily="34" charset="0"/>
              </a:rPr>
              <a:t>w</a:t>
            </a:r>
            <a:r>
              <a:rPr lang="it-IT" sz="3200" dirty="0" err="1" smtClean="0">
                <a:latin typeface="Arial" panose="020B0604020202020204" pitchFamily="34" charset="0"/>
                <a:cs typeface="Arial" panose="020B0604020202020204" pitchFamily="34" charset="0"/>
              </a:rPr>
              <a:t>ithout</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Borders</a:t>
            </a:r>
            <a:r>
              <a:rPr lang="it-IT" sz="3200" dirty="0" smtClean="0">
                <a:latin typeface="Arial" panose="020B0604020202020204" pitchFamily="34" charset="0"/>
                <a:cs typeface="Arial" panose="020B0604020202020204" pitchFamily="34" charset="0"/>
              </a:rPr>
              <a:t> (</a:t>
            </a:r>
            <a:r>
              <a:rPr lang="it-IT" sz="3200" dirty="0" err="1" smtClean="0">
                <a:latin typeface="Arial" panose="020B0604020202020204" pitchFamily="34" charset="0"/>
                <a:cs typeface="Arial" panose="020B0604020202020204" pitchFamily="34" charset="0"/>
              </a:rPr>
              <a:t>cooperation</a:t>
            </a:r>
            <a:r>
              <a:rPr lang="it-IT" sz="3200" dirty="0" smtClean="0">
                <a:latin typeface="Arial" panose="020B0604020202020204" pitchFamily="34" charset="0"/>
                <a:cs typeface="Arial" panose="020B0604020202020204" pitchFamily="34" charset="0"/>
              </a:rPr>
              <a:t> with </a:t>
            </a:r>
            <a:r>
              <a:rPr lang="it-IT" sz="3200" dirty="0" err="1" smtClean="0">
                <a:latin typeface="Arial" panose="020B0604020202020204" pitchFamily="34" charset="0"/>
                <a:cs typeface="Arial" panose="020B0604020202020204" pitchFamily="34" charset="0"/>
              </a:rPr>
              <a:t>universities</a:t>
            </a:r>
            <a:r>
              <a:rPr lang="it-IT" sz="3200" dirty="0" smtClean="0">
                <a:latin typeface="Arial" panose="020B0604020202020204" pitchFamily="34" charset="0"/>
                <a:cs typeface="Arial" panose="020B0604020202020204" pitchFamily="34" charset="0"/>
              </a:rPr>
              <a:t>)</a:t>
            </a:r>
          </a:p>
          <a:p>
            <a:pPr marL="514350" indent="-514350">
              <a:buFont typeface="+mj-lt"/>
              <a:buAutoNum type="arabicPeriod"/>
            </a:pPr>
            <a:endParaRPr lang="it-IT" sz="3200" dirty="0" smtClean="0">
              <a:latin typeface="Arial" panose="020B0604020202020204" pitchFamily="34" charset="0"/>
              <a:cs typeface="Arial" panose="020B0604020202020204" pitchFamily="34" charset="0"/>
            </a:endParaRPr>
          </a:p>
          <a:p>
            <a:pPr marL="514350" indent="-514350">
              <a:buFont typeface="+mj-lt"/>
              <a:buAutoNum type="arabicPeriod"/>
            </a:pPr>
            <a:endParaRPr lang="it-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184828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34218" y="950192"/>
            <a:ext cx="10457782" cy="5137713"/>
          </a:xfrm>
          <a:prstGeom prst="rect">
            <a:avLst/>
          </a:prstGeom>
        </p:spPr>
      </p:pic>
      <p:sp>
        <p:nvSpPr>
          <p:cNvPr id="6" name="Title 1"/>
          <p:cNvSpPr txBox="1">
            <a:spLocks/>
          </p:cNvSpPr>
          <p:nvPr/>
        </p:nvSpPr>
        <p:spPr>
          <a:xfrm>
            <a:off x="127322" y="2395472"/>
            <a:ext cx="2766349" cy="112357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Expand </a:t>
            </a:r>
            <a:r>
              <a:rPr kumimoji="0" lang="en-GB" sz="24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fields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from </a:t>
            </a: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results page</a:t>
            </a:r>
          </a:p>
        </p:txBody>
      </p:sp>
      <p:sp>
        <p:nvSpPr>
          <p:cNvPr id="9" name="Title 1"/>
          <p:cNvSpPr txBox="1">
            <a:spLocks noGrp="1"/>
          </p:cNvSpPr>
          <p:nvPr>
            <p:ph type="title"/>
          </p:nvPr>
        </p:nvSpPr>
        <p:spPr>
          <a:xfrm>
            <a:off x="2178754" y="148319"/>
            <a:ext cx="6479823"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a:t>
            </a:r>
            <a:r>
              <a:rPr lang="en-US" sz="3600" dirty="0"/>
              <a:t/>
            </a:r>
            <a:br>
              <a:rPr lang="en-US" sz="3600" dirty="0"/>
            </a:br>
            <a:r>
              <a:rPr lang="en-US" sz="4000" dirty="0"/>
              <a:t/>
            </a:r>
            <a:br>
              <a:rPr lang="en-US" sz="4000" dirty="0"/>
            </a:br>
            <a:endParaRPr lang="en-US" sz="4000" dirty="0"/>
          </a:p>
        </p:txBody>
      </p:sp>
      <p:sp>
        <p:nvSpPr>
          <p:cNvPr id="10" name="Rectangle 9"/>
          <p:cNvSpPr/>
          <p:nvPr/>
        </p:nvSpPr>
        <p:spPr>
          <a:xfrm>
            <a:off x="3175987" y="2152890"/>
            <a:ext cx="9016013" cy="351870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Rectangle 10"/>
          <p:cNvSpPr/>
          <p:nvPr/>
        </p:nvSpPr>
        <p:spPr>
          <a:xfrm>
            <a:off x="9317620" y="1772356"/>
            <a:ext cx="1759352" cy="38053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ight Arrow 11"/>
          <p:cNvSpPr/>
          <p:nvPr/>
        </p:nvSpPr>
        <p:spPr>
          <a:xfrm>
            <a:off x="8732979" y="1887858"/>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586198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405114" y="2169024"/>
            <a:ext cx="2025570" cy="932992"/>
          </a:xfrm>
        </p:spPr>
        <p:style>
          <a:lnRef idx="1">
            <a:schemeClr val="accent2"/>
          </a:lnRef>
          <a:fillRef idx="2">
            <a:schemeClr val="accent2"/>
          </a:fillRef>
          <a:effectRef idx="1">
            <a:schemeClr val="accent2"/>
          </a:effectRef>
          <a:fontRef idx="minor">
            <a:schemeClr val="dk1"/>
          </a:fontRef>
        </p:style>
        <p:txBody>
          <a:bodyPr>
            <a:normAutofit/>
          </a:bodyPr>
          <a:lstStyle/>
          <a:p>
            <a:pPr lvl="0" algn="ctr"/>
            <a:r>
              <a:rPr lang="en-GB" sz="2400" dirty="0">
                <a:latin typeface="+mj-lt"/>
              </a:rPr>
              <a:t>Full entry view</a:t>
            </a:r>
          </a:p>
        </p:txBody>
      </p:sp>
      <p:pic>
        <p:nvPicPr>
          <p:cNvPr id="4" name="Picture 3"/>
          <p:cNvPicPr>
            <a:picLocks noChangeAspect="1"/>
          </p:cNvPicPr>
          <p:nvPr/>
        </p:nvPicPr>
        <p:blipFill>
          <a:blip r:embed="rId2"/>
          <a:stretch>
            <a:fillRect/>
          </a:stretch>
        </p:blipFill>
        <p:spPr>
          <a:xfrm>
            <a:off x="2523281" y="694483"/>
            <a:ext cx="8505929" cy="6760278"/>
          </a:xfrm>
          <a:prstGeom prst="rect">
            <a:avLst/>
          </a:prstGeom>
        </p:spPr>
      </p:pic>
      <p:sp>
        <p:nvSpPr>
          <p:cNvPr id="5" name="Title 1"/>
          <p:cNvSpPr txBox="1">
            <a:spLocks/>
          </p:cNvSpPr>
          <p:nvPr/>
        </p:nvSpPr>
        <p:spPr>
          <a:xfrm>
            <a:off x="2178754" y="148319"/>
            <a:ext cx="6479823" cy="1624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smtClean="0">
                <a:solidFill>
                  <a:schemeClr val="accent1">
                    <a:lumMod val="75000"/>
                  </a:schemeClr>
                </a:solidFill>
                <a:ea typeface="+mn-ea"/>
                <a:cs typeface="+mn-cs"/>
              </a:rPr>
              <a:t>The New IATE – Search</a:t>
            </a:r>
            <a:r>
              <a:rPr lang="en-US" sz="3600" dirty="0" smtClean="0"/>
              <a:t/>
            </a:r>
            <a:br>
              <a:rPr lang="en-US" sz="3600" dirty="0" smtClean="0"/>
            </a:br>
            <a:r>
              <a:rPr lang="en-US" sz="4000" dirty="0" smtClean="0"/>
              <a:t/>
            </a:r>
            <a:br>
              <a:rPr lang="en-US" sz="4000" dirty="0" smtClean="0"/>
            </a:br>
            <a:endParaRPr lang="en-US" sz="4000" dirty="0"/>
          </a:p>
        </p:txBody>
      </p:sp>
      <p:sp>
        <p:nvSpPr>
          <p:cNvPr id="6" name="Right Arrow 5"/>
          <p:cNvSpPr/>
          <p:nvPr/>
        </p:nvSpPr>
        <p:spPr>
          <a:xfrm>
            <a:off x="2917887" y="158179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1088467"/>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78754" y="148319"/>
            <a:ext cx="6479823" cy="1624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smtClean="0">
                <a:solidFill>
                  <a:schemeClr val="accent1">
                    <a:lumMod val="75000"/>
                  </a:schemeClr>
                </a:solidFill>
                <a:ea typeface="+mn-ea"/>
                <a:cs typeface="+mn-cs"/>
              </a:rPr>
              <a:t>The New IATE – Search</a:t>
            </a:r>
            <a:r>
              <a:rPr lang="en-US" sz="3600" dirty="0" smtClean="0"/>
              <a:t/>
            </a:r>
            <a:br>
              <a:rPr lang="en-US" sz="3600" dirty="0" smtClean="0"/>
            </a:br>
            <a:r>
              <a:rPr lang="en-US" sz="4000" dirty="0" smtClean="0"/>
              <a:t/>
            </a:r>
            <a:br>
              <a:rPr lang="en-US" sz="4000" dirty="0" smtClean="0"/>
            </a:br>
            <a:endParaRPr lang="en-US" sz="4000" dirty="0"/>
          </a:p>
        </p:txBody>
      </p:sp>
      <p:sp>
        <p:nvSpPr>
          <p:cNvPr id="2" name="Title 1"/>
          <p:cNvSpPr txBox="1">
            <a:spLocks noGrp="1"/>
          </p:cNvSpPr>
          <p:nvPr>
            <p:ph type="title"/>
          </p:nvPr>
        </p:nvSpPr>
        <p:spPr>
          <a:xfrm>
            <a:off x="196769" y="2169023"/>
            <a:ext cx="2199190" cy="1338105"/>
          </a:xfrm>
        </p:spPr>
        <p:style>
          <a:lnRef idx="1">
            <a:schemeClr val="accent2"/>
          </a:lnRef>
          <a:fillRef idx="2">
            <a:schemeClr val="accent2"/>
          </a:fillRef>
          <a:effectRef idx="1">
            <a:schemeClr val="accent2"/>
          </a:effectRef>
          <a:fontRef idx="minor">
            <a:schemeClr val="dk1"/>
          </a:fontRef>
        </p:style>
        <p:txBody>
          <a:bodyPr>
            <a:normAutofit/>
          </a:bodyPr>
          <a:lstStyle/>
          <a:p>
            <a:pPr lvl="0" algn="ctr"/>
            <a:r>
              <a:rPr lang="en-GB" sz="2400" dirty="0">
                <a:latin typeface="+mj-lt"/>
              </a:rPr>
              <a:t>Full </a:t>
            </a:r>
            <a:r>
              <a:rPr lang="en-GB" sz="2400" dirty="0" smtClean="0">
                <a:latin typeface="+mj-lt"/>
              </a:rPr>
              <a:t>entry:</a:t>
            </a:r>
            <a:br>
              <a:rPr lang="en-GB" sz="2400" dirty="0" smtClean="0">
                <a:latin typeface="+mj-lt"/>
              </a:rPr>
            </a:br>
            <a:r>
              <a:rPr lang="en-GB" sz="2400" b="1" dirty="0">
                <a:solidFill>
                  <a:prstClr val="black"/>
                </a:solidFill>
                <a:latin typeface="Calibri Light" panose="020F0302020204030204"/>
              </a:rPr>
              <a:t>trilingual</a:t>
            </a:r>
            <a:r>
              <a:rPr lang="en-GB" sz="2400" dirty="0">
                <a:solidFill>
                  <a:prstClr val="black"/>
                </a:solidFill>
                <a:latin typeface="Calibri Light" panose="020F0302020204030204"/>
              </a:rPr>
              <a:t> view</a:t>
            </a:r>
            <a:r>
              <a:rPr lang="en-GB" sz="2400" dirty="0" smtClean="0">
                <a:latin typeface="+mj-lt"/>
              </a:rPr>
              <a:t> </a:t>
            </a:r>
            <a:endParaRPr lang="en-GB" sz="2400" dirty="0">
              <a:latin typeface="+mj-lt"/>
            </a:endParaRPr>
          </a:p>
        </p:txBody>
      </p:sp>
      <p:pic>
        <p:nvPicPr>
          <p:cNvPr id="3" name="Picture 2"/>
          <p:cNvPicPr>
            <a:picLocks noChangeAspect="1"/>
          </p:cNvPicPr>
          <p:nvPr/>
        </p:nvPicPr>
        <p:blipFill>
          <a:blip r:embed="rId2"/>
          <a:stretch>
            <a:fillRect/>
          </a:stretch>
        </p:blipFill>
        <p:spPr>
          <a:xfrm>
            <a:off x="2329155" y="1280855"/>
            <a:ext cx="10415536" cy="5145024"/>
          </a:xfrm>
          <a:prstGeom prst="rect">
            <a:avLst/>
          </a:prstGeom>
        </p:spPr>
      </p:pic>
      <p:sp>
        <p:nvSpPr>
          <p:cNvPr id="6" name="Right Arrow 5"/>
          <p:cNvSpPr/>
          <p:nvPr/>
        </p:nvSpPr>
        <p:spPr>
          <a:xfrm rot="5400000">
            <a:off x="2486520" y="1332869"/>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Arrow 6"/>
          <p:cNvSpPr/>
          <p:nvPr/>
        </p:nvSpPr>
        <p:spPr>
          <a:xfrm rot="5400000">
            <a:off x="6273371" y="130771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5400000">
            <a:off x="9620384" y="130771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483980" y="4722471"/>
            <a:ext cx="775504" cy="21991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ectangle 9"/>
          <p:cNvSpPr/>
          <p:nvPr/>
        </p:nvSpPr>
        <p:spPr>
          <a:xfrm>
            <a:off x="7050912" y="5256835"/>
            <a:ext cx="775504" cy="21991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1" name="Rectangle 10"/>
          <p:cNvSpPr/>
          <p:nvPr/>
        </p:nvSpPr>
        <p:spPr>
          <a:xfrm>
            <a:off x="10617843" y="4502552"/>
            <a:ext cx="1188333" cy="21991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217005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2766206" y="138895"/>
            <a:ext cx="6479823"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a:t>
            </a:r>
            <a:r>
              <a:rPr lang="en-US" sz="3600" dirty="0"/>
              <a:t/>
            </a:r>
            <a:br>
              <a:rPr lang="en-US" sz="3600" dirty="0"/>
            </a:br>
            <a:r>
              <a:rPr lang="en-US" sz="4000" dirty="0"/>
              <a:t/>
            </a:r>
            <a:br>
              <a:rPr lang="en-US" sz="4000" dirty="0"/>
            </a:br>
            <a:endParaRPr lang="en-US" sz="4000" dirty="0"/>
          </a:p>
        </p:txBody>
      </p:sp>
      <p:sp>
        <p:nvSpPr>
          <p:cNvPr id="6" name="Title 1"/>
          <p:cNvSpPr txBox="1">
            <a:spLocks/>
          </p:cNvSpPr>
          <p:nvPr/>
        </p:nvSpPr>
        <p:spPr>
          <a:xfrm>
            <a:off x="96481" y="2764319"/>
            <a:ext cx="2077963" cy="1325563"/>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dirty="0" smtClean="0"/>
              <a:t>Expanded search:</a:t>
            </a:r>
          </a:p>
          <a:p>
            <a:pPr algn="ctr"/>
            <a:r>
              <a:rPr lang="en-GB" sz="2400" dirty="0" smtClean="0"/>
              <a:t>filter by </a:t>
            </a:r>
            <a:r>
              <a:rPr lang="en-GB" sz="2400" b="1" dirty="0" smtClean="0"/>
              <a:t>domain</a:t>
            </a:r>
            <a:r>
              <a:rPr lang="en-GB" sz="2400" dirty="0" smtClean="0"/>
              <a:t>/ </a:t>
            </a:r>
            <a:r>
              <a:rPr lang="en-GB" sz="2400" b="1" dirty="0" smtClean="0"/>
              <a:t>collection</a:t>
            </a:r>
            <a:endParaRPr lang="en-GB" sz="2400" b="1" dirty="0"/>
          </a:p>
        </p:txBody>
      </p:sp>
      <p:sp>
        <p:nvSpPr>
          <p:cNvPr id="7" name="Rectangle 6"/>
          <p:cNvSpPr/>
          <p:nvPr/>
        </p:nvSpPr>
        <p:spPr>
          <a:xfrm>
            <a:off x="2454169" y="3125164"/>
            <a:ext cx="1377051"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 name="Rectangle 7"/>
          <p:cNvSpPr/>
          <p:nvPr/>
        </p:nvSpPr>
        <p:spPr>
          <a:xfrm>
            <a:off x="7177875" y="3113589"/>
            <a:ext cx="1377051" cy="25464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2246918" y="1070798"/>
            <a:ext cx="9898903" cy="5197676"/>
          </a:xfrm>
          <a:prstGeom prst="rect">
            <a:avLst/>
          </a:prstGeom>
        </p:spPr>
      </p:pic>
      <p:sp>
        <p:nvSpPr>
          <p:cNvPr id="9" name="Right Arrow 8"/>
          <p:cNvSpPr/>
          <p:nvPr/>
        </p:nvSpPr>
        <p:spPr>
          <a:xfrm>
            <a:off x="1655156" y="474641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6677081" y="474641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701442" y="2253594"/>
            <a:ext cx="108793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smtClean="0"/>
              <a:t>153 hits</a:t>
            </a:r>
            <a:endParaRPr lang="en-GB" dirty="0"/>
          </a:p>
        </p:txBody>
      </p:sp>
      <p:pic>
        <p:nvPicPr>
          <p:cNvPr id="4" name="Picture 3"/>
          <p:cNvPicPr>
            <a:picLocks noChangeAspect="1"/>
          </p:cNvPicPr>
          <p:nvPr/>
        </p:nvPicPr>
        <p:blipFill>
          <a:blip r:embed="rId4"/>
          <a:stretch>
            <a:fillRect/>
          </a:stretch>
        </p:blipFill>
        <p:spPr>
          <a:xfrm>
            <a:off x="2605111" y="2320448"/>
            <a:ext cx="1416384" cy="275919"/>
          </a:xfrm>
          <a:prstGeom prst="rect">
            <a:avLst/>
          </a:prstGeom>
        </p:spPr>
      </p:pic>
      <p:sp>
        <p:nvSpPr>
          <p:cNvPr id="12" name="Right Arrow 11"/>
          <p:cNvSpPr/>
          <p:nvPr/>
        </p:nvSpPr>
        <p:spPr>
          <a:xfrm>
            <a:off x="3980604" y="2319727"/>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208588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54643" y="2685012"/>
            <a:ext cx="2893671" cy="65636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GB" sz="2400" dirty="0">
                <a:latin typeface="+mj-lt"/>
              </a:rPr>
              <a:t>Filter by domain</a:t>
            </a:r>
          </a:p>
        </p:txBody>
      </p:sp>
      <p:sp>
        <p:nvSpPr>
          <p:cNvPr id="5" name="Rectangle 4"/>
          <p:cNvSpPr/>
          <p:nvPr/>
        </p:nvSpPr>
        <p:spPr>
          <a:xfrm>
            <a:off x="4715709" y="3507025"/>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91908" y="4030127"/>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715724" y="5372895"/>
            <a:ext cx="3101545" cy="451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2246488" y="148319"/>
            <a:ext cx="6479823" cy="1624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smtClean="0">
                <a:solidFill>
                  <a:schemeClr val="accent1">
                    <a:lumMod val="75000"/>
                  </a:schemeClr>
                </a:solidFill>
                <a:ea typeface="+mn-ea"/>
                <a:cs typeface="+mn-cs"/>
              </a:rPr>
              <a:t>The New IATE – Search</a:t>
            </a:r>
            <a:r>
              <a:rPr lang="en-US" sz="3600" dirty="0" smtClean="0"/>
              <a:t/>
            </a:r>
            <a:br>
              <a:rPr lang="en-US" sz="3600" dirty="0" smtClean="0"/>
            </a:br>
            <a:r>
              <a:rPr lang="en-US" sz="4000" dirty="0" smtClean="0"/>
              <a:t/>
            </a:r>
            <a:br>
              <a:rPr lang="en-US" sz="4000" dirty="0" smtClean="0"/>
            </a:br>
            <a:endParaRPr lang="en-US" sz="4000" dirty="0"/>
          </a:p>
        </p:txBody>
      </p:sp>
      <p:sp>
        <p:nvSpPr>
          <p:cNvPr id="10" name="Rectangle 9"/>
          <p:cNvSpPr/>
          <p:nvPr/>
        </p:nvSpPr>
        <p:spPr>
          <a:xfrm>
            <a:off x="5127585" y="2511706"/>
            <a:ext cx="934095" cy="27779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stretch>
            <a:fillRect/>
          </a:stretch>
        </p:blipFill>
        <p:spPr>
          <a:xfrm>
            <a:off x="3565002" y="721846"/>
            <a:ext cx="6412375" cy="6574304"/>
          </a:xfrm>
          <a:prstGeom prst="rect">
            <a:avLst/>
          </a:prstGeom>
        </p:spPr>
      </p:pic>
      <p:sp>
        <p:nvSpPr>
          <p:cNvPr id="12" name="Right Arrow 11"/>
          <p:cNvSpPr/>
          <p:nvPr/>
        </p:nvSpPr>
        <p:spPr>
          <a:xfrm>
            <a:off x="2837370" y="72184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629873" y="4386805"/>
            <a:ext cx="1255608" cy="185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p:cNvSpPr/>
          <p:nvPr/>
        </p:nvSpPr>
        <p:spPr>
          <a:xfrm>
            <a:off x="3636315" y="3930727"/>
            <a:ext cx="1255608" cy="185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Right Arrow 14"/>
          <p:cNvSpPr/>
          <p:nvPr/>
        </p:nvSpPr>
        <p:spPr>
          <a:xfrm>
            <a:off x="2837370" y="3604971"/>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281956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54643" y="2685011"/>
            <a:ext cx="2893671" cy="82201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GB" sz="2400" dirty="0">
                <a:latin typeface="+mj-lt"/>
              </a:rPr>
              <a:t>Filter by </a:t>
            </a:r>
            <a:r>
              <a:rPr lang="en-GB" sz="2400" dirty="0" smtClean="0">
                <a:latin typeface="+mj-lt"/>
              </a:rPr>
              <a:t>domain - results</a:t>
            </a:r>
            <a:endParaRPr lang="en-GB" sz="2400" dirty="0">
              <a:latin typeface="+mj-lt"/>
            </a:endParaRPr>
          </a:p>
        </p:txBody>
      </p:sp>
      <p:sp>
        <p:nvSpPr>
          <p:cNvPr id="5" name="Rectangle 4"/>
          <p:cNvSpPr/>
          <p:nvPr/>
        </p:nvSpPr>
        <p:spPr>
          <a:xfrm>
            <a:off x="4715709" y="3507025"/>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91908" y="4030127"/>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715724" y="5372895"/>
            <a:ext cx="3101545" cy="451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2246488" y="148319"/>
            <a:ext cx="6479823" cy="1624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smtClean="0">
                <a:solidFill>
                  <a:schemeClr val="accent1">
                    <a:lumMod val="75000"/>
                  </a:schemeClr>
                </a:solidFill>
                <a:ea typeface="+mn-ea"/>
                <a:cs typeface="+mn-cs"/>
              </a:rPr>
              <a:t>The New IATE – Search</a:t>
            </a:r>
            <a:r>
              <a:rPr lang="en-US" sz="3600" dirty="0" smtClean="0"/>
              <a:t/>
            </a:r>
            <a:br>
              <a:rPr lang="en-US" sz="3600" dirty="0" smtClean="0"/>
            </a:br>
            <a:r>
              <a:rPr lang="en-US" sz="4000" dirty="0" smtClean="0"/>
              <a:t/>
            </a:r>
            <a:br>
              <a:rPr lang="en-US" sz="4000" dirty="0" smtClean="0"/>
            </a:br>
            <a:endParaRPr lang="en-US" sz="4000" dirty="0"/>
          </a:p>
        </p:txBody>
      </p:sp>
      <p:sp>
        <p:nvSpPr>
          <p:cNvPr id="10" name="Rectangle 9"/>
          <p:cNvSpPr/>
          <p:nvPr/>
        </p:nvSpPr>
        <p:spPr>
          <a:xfrm>
            <a:off x="5127585" y="2511706"/>
            <a:ext cx="934095" cy="27779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ight Arrow 11"/>
          <p:cNvSpPr/>
          <p:nvPr/>
        </p:nvSpPr>
        <p:spPr>
          <a:xfrm>
            <a:off x="2960245" y="1870303"/>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629873" y="4386805"/>
            <a:ext cx="1255608" cy="185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p:cNvSpPr/>
          <p:nvPr/>
        </p:nvSpPr>
        <p:spPr>
          <a:xfrm>
            <a:off x="3636315" y="3930727"/>
            <a:ext cx="1255608" cy="185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5" name="Right Arrow 14"/>
          <p:cNvSpPr/>
          <p:nvPr/>
        </p:nvSpPr>
        <p:spPr>
          <a:xfrm>
            <a:off x="2971820" y="372350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3574258" y="1064872"/>
            <a:ext cx="7073175" cy="4997020"/>
          </a:xfrm>
          <a:prstGeom prst="rect">
            <a:avLst/>
          </a:prstGeom>
        </p:spPr>
      </p:pic>
      <p:sp>
        <p:nvSpPr>
          <p:cNvPr id="4" name="TextBox 3"/>
          <p:cNvSpPr txBox="1"/>
          <p:nvPr/>
        </p:nvSpPr>
        <p:spPr>
          <a:xfrm>
            <a:off x="4715709" y="3544562"/>
            <a:ext cx="184713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dirty="0" smtClean="0"/>
              <a:t>instead of 153</a:t>
            </a:r>
            <a:endParaRPr lang="en-GB" dirty="0"/>
          </a:p>
        </p:txBody>
      </p:sp>
    </p:spTree>
    <p:extLst>
      <p:ext uri="{BB962C8B-B14F-4D97-AF65-F5344CB8AC3E}">
        <p14:creationId xmlns:p14="http://schemas.microsoft.com/office/powerpoint/2010/main" val="2919911325"/>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54643" y="2685012"/>
            <a:ext cx="2893671" cy="65636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GB" sz="2400" dirty="0">
                <a:latin typeface="+mj-lt"/>
              </a:rPr>
              <a:t>Filter by </a:t>
            </a:r>
            <a:r>
              <a:rPr lang="en-GB" sz="2400" dirty="0" smtClean="0">
                <a:latin typeface="+mj-lt"/>
              </a:rPr>
              <a:t>collection</a:t>
            </a:r>
            <a:endParaRPr lang="en-GB" sz="2400" dirty="0">
              <a:latin typeface="+mj-lt"/>
            </a:endParaRPr>
          </a:p>
        </p:txBody>
      </p:sp>
      <p:sp>
        <p:nvSpPr>
          <p:cNvPr id="5" name="Rectangle 4"/>
          <p:cNvSpPr/>
          <p:nvPr/>
        </p:nvSpPr>
        <p:spPr>
          <a:xfrm>
            <a:off x="4715709" y="3507025"/>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91908" y="4030127"/>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715724" y="5372895"/>
            <a:ext cx="3101545" cy="451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2246488" y="148319"/>
            <a:ext cx="6479823" cy="1624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smtClean="0">
                <a:solidFill>
                  <a:schemeClr val="accent1">
                    <a:lumMod val="75000"/>
                  </a:schemeClr>
                </a:solidFill>
                <a:ea typeface="+mn-ea"/>
                <a:cs typeface="+mn-cs"/>
              </a:rPr>
              <a:t>The New IATE – Search</a:t>
            </a:r>
            <a:r>
              <a:rPr lang="en-US" sz="3600" dirty="0" smtClean="0"/>
              <a:t/>
            </a:r>
            <a:br>
              <a:rPr lang="en-US" sz="3600" dirty="0" smtClean="0"/>
            </a:br>
            <a:r>
              <a:rPr lang="en-US" sz="4000" dirty="0" smtClean="0"/>
              <a:t/>
            </a:r>
            <a:br>
              <a:rPr lang="en-US" sz="4000" dirty="0" smtClean="0"/>
            </a:br>
            <a:endParaRPr lang="en-US" sz="4000" dirty="0"/>
          </a:p>
        </p:txBody>
      </p:sp>
      <p:sp>
        <p:nvSpPr>
          <p:cNvPr id="10" name="Rectangle 9"/>
          <p:cNvSpPr/>
          <p:nvPr/>
        </p:nvSpPr>
        <p:spPr>
          <a:xfrm>
            <a:off x="5127585" y="2511706"/>
            <a:ext cx="934095" cy="27779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3440213" y="747994"/>
            <a:ext cx="6525590" cy="6003543"/>
          </a:xfrm>
          <a:prstGeom prst="rect">
            <a:avLst/>
          </a:prstGeom>
        </p:spPr>
      </p:pic>
      <p:sp>
        <p:nvSpPr>
          <p:cNvPr id="11" name="Right Arrow 10"/>
          <p:cNvSpPr/>
          <p:nvPr/>
        </p:nvSpPr>
        <p:spPr>
          <a:xfrm>
            <a:off x="2774976" y="4878187"/>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8675491" y="475965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316183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54643" y="2685011"/>
            <a:ext cx="2893671" cy="822013"/>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GB" sz="2400" dirty="0">
                <a:latin typeface="+mj-lt"/>
              </a:rPr>
              <a:t>Filter by </a:t>
            </a:r>
            <a:r>
              <a:rPr lang="en-GB" sz="2400" dirty="0" smtClean="0">
                <a:latin typeface="+mj-lt"/>
              </a:rPr>
              <a:t>collection - results</a:t>
            </a:r>
            <a:endParaRPr lang="en-GB" sz="2400" dirty="0">
              <a:latin typeface="+mj-lt"/>
            </a:endParaRPr>
          </a:p>
        </p:txBody>
      </p:sp>
      <p:sp>
        <p:nvSpPr>
          <p:cNvPr id="5" name="Rectangle 4"/>
          <p:cNvSpPr/>
          <p:nvPr/>
        </p:nvSpPr>
        <p:spPr>
          <a:xfrm>
            <a:off x="4715709" y="3507025"/>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891908" y="4030127"/>
            <a:ext cx="1169772" cy="216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715724" y="5372895"/>
            <a:ext cx="3101545" cy="4512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2246488" y="148319"/>
            <a:ext cx="6479823" cy="162403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b="1" dirty="0" smtClean="0">
                <a:solidFill>
                  <a:schemeClr val="accent1">
                    <a:lumMod val="75000"/>
                  </a:schemeClr>
                </a:solidFill>
                <a:ea typeface="+mn-ea"/>
                <a:cs typeface="+mn-cs"/>
              </a:rPr>
              <a:t>The New IATE – Search</a:t>
            </a:r>
            <a:r>
              <a:rPr lang="en-US" sz="3600" dirty="0" smtClean="0"/>
              <a:t/>
            </a:r>
            <a:br>
              <a:rPr lang="en-US" sz="3600" dirty="0" smtClean="0"/>
            </a:br>
            <a:r>
              <a:rPr lang="en-US" sz="4000" dirty="0" smtClean="0"/>
              <a:t/>
            </a:r>
            <a:br>
              <a:rPr lang="en-US" sz="4000" dirty="0" smtClean="0"/>
            </a:br>
            <a:endParaRPr lang="en-US" sz="4000" dirty="0"/>
          </a:p>
        </p:txBody>
      </p:sp>
      <p:sp>
        <p:nvSpPr>
          <p:cNvPr id="10" name="Rectangle 9"/>
          <p:cNvSpPr/>
          <p:nvPr/>
        </p:nvSpPr>
        <p:spPr>
          <a:xfrm>
            <a:off x="5127585" y="2511706"/>
            <a:ext cx="934095" cy="27779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2" name="Right Arrow 11"/>
          <p:cNvSpPr/>
          <p:nvPr/>
        </p:nvSpPr>
        <p:spPr>
          <a:xfrm>
            <a:off x="2744267" y="166157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629873" y="4386805"/>
            <a:ext cx="1255608" cy="185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4" name="Rectangle 13"/>
          <p:cNvSpPr/>
          <p:nvPr/>
        </p:nvSpPr>
        <p:spPr>
          <a:xfrm>
            <a:off x="3636315" y="3930727"/>
            <a:ext cx="1255608" cy="1851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3298280" y="1376357"/>
            <a:ext cx="9052189" cy="4766479"/>
          </a:xfrm>
          <a:prstGeom prst="rect">
            <a:avLst/>
          </a:prstGeom>
        </p:spPr>
      </p:pic>
    </p:spTree>
    <p:extLst>
      <p:ext uri="{BB962C8B-B14F-4D97-AF65-F5344CB8AC3E}">
        <p14:creationId xmlns:p14="http://schemas.microsoft.com/office/powerpoint/2010/main" val="2166244285"/>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09074" y="812830"/>
            <a:ext cx="9489602" cy="6056287"/>
          </a:xfrm>
          <a:prstGeom prst="rect">
            <a:avLst/>
          </a:prstGeom>
        </p:spPr>
      </p:pic>
      <p:sp>
        <p:nvSpPr>
          <p:cNvPr id="6" name="Title 1"/>
          <p:cNvSpPr txBox="1">
            <a:spLocks noGrp="1"/>
          </p:cNvSpPr>
          <p:nvPr>
            <p:ph type="title"/>
          </p:nvPr>
        </p:nvSpPr>
        <p:spPr>
          <a:xfrm>
            <a:off x="2625563" y="148319"/>
            <a:ext cx="7315200"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 by collection</a:t>
            </a:r>
            <a:r>
              <a:rPr lang="en-US" sz="3600" dirty="0"/>
              <a:t/>
            </a:r>
            <a:br>
              <a:rPr lang="en-US" sz="3600" dirty="0"/>
            </a:br>
            <a:r>
              <a:rPr lang="en-US" sz="4000" dirty="0"/>
              <a:t/>
            </a:r>
            <a:br>
              <a:rPr lang="en-US" sz="4000" dirty="0"/>
            </a:br>
            <a:endParaRPr lang="en-US" sz="4000" dirty="0"/>
          </a:p>
        </p:txBody>
      </p:sp>
      <p:sp>
        <p:nvSpPr>
          <p:cNvPr id="7" name="Up Arrow 6"/>
          <p:cNvSpPr/>
          <p:nvPr/>
        </p:nvSpPr>
        <p:spPr>
          <a:xfrm>
            <a:off x="2789499" y="1704337"/>
            <a:ext cx="219919" cy="345811"/>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3865792"/>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xfrm>
            <a:off x="2139429" y="148319"/>
            <a:ext cx="7315200"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 by collection</a:t>
            </a:r>
            <a:r>
              <a:rPr lang="en-US" sz="3600" dirty="0"/>
              <a:t/>
            </a:r>
            <a:br>
              <a:rPr lang="en-US" sz="3600" dirty="0"/>
            </a:br>
            <a:r>
              <a:rPr lang="en-US" sz="4000" dirty="0"/>
              <a:t/>
            </a:r>
            <a:br>
              <a:rPr lang="en-US" sz="4000" dirty="0"/>
            </a:br>
            <a:endParaRPr lang="en-US" sz="4000" dirty="0"/>
          </a:p>
        </p:txBody>
      </p:sp>
      <p:sp>
        <p:nvSpPr>
          <p:cNvPr id="6" name="TextBox 5"/>
          <p:cNvSpPr txBox="1"/>
          <p:nvPr/>
        </p:nvSpPr>
        <p:spPr>
          <a:xfrm>
            <a:off x="0" y="2280213"/>
            <a:ext cx="1342663" cy="83099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smtClean="0"/>
              <a:t>Example:</a:t>
            </a:r>
          </a:p>
          <a:p>
            <a:r>
              <a:rPr lang="en-GB" sz="2400" dirty="0" smtClean="0"/>
              <a:t>climate</a:t>
            </a:r>
            <a:endParaRPr lang="en-GB" sz="2400" dirty="0"/>
          </a:p>
        </p:txBody>
      </p:sp>
      <p:pic>
        <p:nvPicPr>
          <p:cNvPr id="8" name="Picture 7"/>
          <p:cNvPicPr>
            <a:picLocks noChangeAspect="1"/>
          </p:cNvPicPr>
          <p:nvPr/>
        </p:nvPicPr>
        <p:blipFill>
          <a:blip r:embed="rId3"/>
          <a:stretch>
            <a:fillRect/>
          </a:stretch>
        </p:blipFill>
        <p:spPr>
          <a:xfrm>
            <a:off x="1697930" y="1630425"/>
            <a:ext cx="10138510" cy="2961569"/>
          </a:xfrm>
          <a:prstGeom prst="rect">
            <a:avLst/>
          </a:prstGeom>
        </p:spPr>
      </p:pic>
      <p:sp>
        <p:nvSpPr>
          <p:cNvPr id="9" name="Right Arrow 8"/>
          <p:cNvSpPr/>
          <p:nvPr/>
        </p:nvSpPr>
        <p:spPr>
          <a:xfrm>
            <a:off x="1620141" y="2766589"/>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1360497" y="4076531"/>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069776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0"/>
            <a:ext cx="3047996" cy="6858000"/>
          </a:xfrm>
          <a:prstGeom prst="rect">
            <a:avLst/>
          </a:prstGeom>
          <a:solidFill>
            <a:srgbClr val="117197"/>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3" name="Rectangle 2"/>
          <p:cNvSpPr/>
          <p:nvPr/>
        </p:nvSpPr>
        <p:spPr>
          <a:xfrm>
            <a:off x="5791196" y="304796"/>
            <a:ext cx="3276596" cy="166211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5100" b="0" i="0" u="none" strike="noStrike" kern="1200" cap="all" spc="100" baseline="0" dirty="0">
                <a:solidFill>
                  <a:srgbClr val="0D0D0D"/>
                </a:solidFill>
                <a:uFillTx/>
                <a:latin typeface="Tw Cen MT Condensed"/>
              </a:rPr>
              <a:t>27 COUNTRIES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5100" b="0" i="0" u="none" strike="noStrike" kern="1200" cap="all" spc="100" baseline="0" dirty="0">
                <a:solidFill>
                  <a:srgbClr val="0D0D0D"/>
                </a:solidFill>
                <a:uFillTx/>
                <a:latin typeface="Tw Cen MT Condensed"/>
              </a:rPr>
              <a:t>24 LANGUAGES</a:t>
            </a:r>
            <a:endParaRPr lang="en-GB" sz="1800" b="0" i="0" u="none" strike="noStrike" kern="1200" cap="none" spc="0" baseline="0" dirty="0">
              <a:solidFill>
                <a:srgbClr val="000000"/>
              </a:solidFill>
              <a:uFillTx/>
              <a:latin typeface="Calibri"/>
            </a:endParaRPr>
          </a:p>
        </p:txBody>
      </p:sp>
      <p:sp>
        <p:nvSpPr>
          <p:cNvPr id="4" name="Rectangle 3"/>
          <p:cNvSpPr/>
          <p:nvPr/>
        </p:nvSpPr>
        <p:spPr>
          <a:xfrm>
            <a:off x="5715000" y="2198916"/>
            <a:ext cx="6096003" cy="4329117"/>
          </a:xfrm>
          <a:prstGeom prst="rect">
            <a:avLst/>
          </a:prstGeom>
          <a:noFill/>
          <a:ln cap="flat">
            <a:noFill/>
            <a:prstDash val="solid"/>
          </a:ln>
        </p:spPr>
        <p:txBody>
          <a:bodyPr vert="horz" wrap="square" lIns="91440" tIns="45720" rIns="91440" bIns="45720" anchor="t" anchorCtr="0" compatLnSpc="1">
            <a:spAutoFit/>
          </a:bodyPr>
          <a:lstStyle/>
          <a:p>
            <a:pPr marL="91440" marR="0" lvl="0" indent="-91440" algn="l" defTabSz="914400" rtl="0" fontAlgn="auto" hangingPunct="1">
              <a:lnSpc>
                <a:spcPct val="90000"/>
              </a:lnSpc>
              <a:spcBef>
                <a:spcPts val="1200"/>
              </a:spcBef>
              <a:spcAft>
                <a:spcPts val="200"/>
              </a:spcAft>
              <a:buClr>
                <a:srgbClr val="1CADE4"/>
              </a:buClr>
              <a:buSzPct val="100000"/>
              <a:buFont typeface="Tw Cen MT" pitchFamily="34"/>
              <a:buChar char=" "/>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Tw Cen MT"/>
              </a:rPr>
              <a:t>The European Union is the largest union of states, with a common body of legislation which is applied in numerous areas of life.</a:t>
            </a:r>
          </a:p>
          <a:p>
            <a:pPr marL="91440" marR="0" lvl="0" indent="-91440" algn="l" defTabSz="914400" rtl="0" fontAlgn="auto" hangingPunct="1">
              <a:lnSpc>
                <a:spcPct val="90000"/>
              </a:lnSpc>
              <a:spcBef>
                <a:spcPts val="1200"/>
              </a:spcBef>
              <a:spcAft>
                <a:spcPts val="200"/>
              </a:spcAft>
              <a:buClr>
                <a:srgbClr val="1CADE4"/>
              </a:buClr>
              <a:buSzPct val="100000"/>
              <a:buFont typeface="Tw Cen MT" pitchFamily="34"/>
              <a:buChar char=" "/>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Tw Cen MT"/>
              </a:rPr>
              <a:t>EU legislation is transposed into national law and applied in the official language of each country.</a:t>
            </a:r>
          </a:p>
          <a:p>
            <a:pPr marL="91440" marR="0" lvl="0" indent="-91440" algn="l" defTabSz="914400" rtl="0" fontAlgn="auto" hangingPunct="1">
              <a:lnSpc>
                <a:spcPct val="90000"/>
              </a:lnSpc>
              <a:spcBef>
                <a:spcPts val="1200"/>
              </a:spcBef>
              <a:spcAft>
                <a:spcPts val="200"/>
              </a:spcAft>
              <a:buClr>
                <a:srgbClr val="1CADE4"/>
              </a:buClr>
              <a:buSzPct val="100000"/>
              <a:buFont typeface="Tw Cen MT" pitchFamily="34"/>
              <a:buChar char=" "/>
              <a:tabLst/>
              <a:defRPr sz="1800" b="0" i="0" u="none" strike="noStrike" kern="0" cap="none" spc="0" baseline="0">
                <a:solidFill>
                  <a:srgbClr val="000000"/>
                </a:solidFill>
                <a:uFillTx/>
              </a:defRPr>
            </a:pPr>
            <a:r>
              <a:rPr lang="en-GB" sz="2800" b="0" i="0" u="none" strike="noStrike" kern="1200" cap="none" spc="0" baseline="0" dirty="0">
                <a:solidFill>
                  <a:srgbClr val="000000"/>
                </a:solidFill>
                <a:uFillTx/>
                <a:latin typeface="Tw Cen MT"/>
              </a:rPr>
              <a:t>In some domains, up to 80% of the laws of the Member States are based on European legal acts.</a:t>
            </a:r>
          </a:p>
        </p:txBody>
      </p:sp>
      <p:pic>
        <p:nvPicPr>
          <p:cNvPr id="5" name="Picture 4"/>
          <p:cNvPicPr>
            <a:picLocks noChangeAspect="1"/>
          </p:cNvPicPr>
          <p:nvPr/>
        </p:nvPicPr>
        <p:blipFill>
          <a:blip r:embed="rId3"/>
          <a:stretch>
            <a:fillRect/>
          </a:stretch>
        </p:blipFill>
        <p:spPr>
          <a:xfrm>
            <a:off x="533396" y="4114800"/>
            <a:ext cx="4495803" cy="2651933"/>
          </a:xfrm>
          <a:prstGeom prst="rect">
            <a:avLst/>
          </a:prstGeom>
          <a:noFill/>
          <a:ln cap="flat">
            <a:noFill/>
          </a:ln>
        </p:spPr>
      </p:pic>
      <p:sp>
        <p:nvSpPr>
          <p:cNvPr id="6" name="TextBox 5"/>
          <p:cNvSpPr txBox="1"/>
          <p:nvPr/>
        </p:nvSpPr>
        <p:spPr>
          <a:xfrm>
            <a:off x="9448796" y="696909"/>
            <a:ext cx="1993904" cy="877888"/>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100" b="0" i="0" u="none" strike="noStrike" kern="1200" cap="all" spc="100" baseline="0" dirty="0">
                <a:solidFill>
                  <a:srgbClr val="0D0D0D"/>
                </a:solidFill>
                <a:uFillTx/>
                <a:latin typeface="Tw Cen MT Condensed"/>
              </a:rPr>
              <a:t>one law</a:t>
            </a:r>
          </a:p>
        </p:txBody>
      </p:sp>
    </p:spTree>
    <p:extLst>
      <p:ext uri="{BB962C8B-B14F-4D97-AF65-F5344CB8AC3E}">
        <p14:creationId xmlns:p14="http://schemas.microsoft.com/office/powerpoint/2010/main" val="215820559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xfrm>
            <a:off x="2139429" y="148319"/>
            <a:ext cx="7315200"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 by collection</a:t>
            </a:r>
            <a:r>
              <a:rPr lang="en-US" sz="3600" dirty="0"/>
              <a:t/>
            </a:r>
            <a:br>
              <a:rPr lang="en-US" sz="3600" dirty="0"/>
            </a:br>
            <a:r>
              <a:rPr lang="en-US" sz="4000" dirty="0"/>
              <a:t/>
            </a:r>
            <a:br>
              <a:rPr lang="en-US" sz="4000" dirty="0"/>
            </a:br>
            <a:endParaRPr lang="en-US" sz="4000" dirty="0"/>
          </a:p>
        </p:txBody>
      </p:sp>
      <p:sp>
        <p:nvSpPr>
          <p:cNvPr id="6" name="TextBox 5"/>
          <p:cNvSpPr txBox="1"/>
          <p:nvPr/>
        </p:nvSpPr>
        <p:spPr>
          <a:xfrm>
            <a:off x="268566" y="2280213"/>
            <a:ext cx="1805651"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smtClean="0"/>
              <a:t>Example:</a:t>
            </a:r>
          </a:p>
          <a:p>
            <a:r>
              <a:rPr lang="en-GB" sz="2400" dirty="0" smtClean="0"/>
              <a:t>climate</a:t>
            </a:r>
          </a:p>
          <a:p>
            <a:r>
              <a:rPr lang="en-GB" sz="2400" dirty="0" smtClean="0"/>
              <a:t>in </a:t>
            </a:r>
            <a:r>
              <a:rPr lang="en-GB" sz="2400" b="1" i="1" dirty="0" smtClean="0"/>
              <a:t>standard</a:t>
            </a:r>
            <a:r>
              <a:rPr lang="en-GB" sz="2400" dirty="0" smtClean="0"/>
              <a:t> view</a:t>
            </a:r>
            <a:endParaRPr lang="en-GB" sz="2400" dirty="0"/>
          </a:p>
        </p:txBody>
      </p:sp>
      <p:sp>
        <p:nvSpPr>
          <p:cNvPr id="9" name="Right Arrow 8"/>
          <p:cNvSpPr/>
          <p:nvPr/>
        </p:nvSpPr>
        <p:spPr>
          <a:xfrm>
            <a:off x="2274268" y="76318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928394" y="763184"/>
            <a:ext cx="6807421" cy="6626693"/>
          </a:xfrm>
          <a:prstGeom prst="rect">
            <a:avLst/>
          </a:prstGeom>
        </p:spPr>
      </p:pic>
    </p:spTree>
    <p:extLst>
      <p:ext uri="{BB962C8B-B14F-4D97-AF65-F5344CB8AC3E}">
        <p14:creationId xmlns:p14="http://schemas.microsoft.com/office/powerpoint/2010/main" val="300018315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xfrm>
            <a:off x="2139429" y="148319"/>
            <a:ext cx="7315200" cy="1624037"/>
          </a:xfrm>
        </p:spPr>
        <p:txBody>
          <a:bodyPr>
            <a:normAutofit fontScale="90000"/>
          </a:bodyPr>
          <a:lstStyle/>
          <a:p>
            <a:pPr lvl="0" algn="ctr"/>
            <a:r>
              <a:rPr lang="en-US" sz="4000" b="1" dirty="0" smtClean="0">
                <a:solidFill>
                  <a:schemeClr val="accent1">
                    <a:lumMod val="75000"/>
                  </a:schemeClr>
                </a:solidFill>
                <a:ea typeface="+mn-ea"/>
                <a:cs typeface="+mn-cs"/>
              </a:rPr>
              <a:t>The New IATE – Search by collection</a:t>
            </a:r>
            <a:r>
              <a:rPr lang="en-US" sz="3600" dirty="0"/>
              <a:t/>
            </a:r>
            <a:br>
              <a:rPr lang="en-US" sz="3600" dirty="0"/>
            </a:br>
            <a:r>
              <a:rPr lang="en-US" sz="4000" dirty="0"/>
              <a:t/>
            </a:r>
            <a:br>
              <a:rPr lang="en-US" sz="4000" dirty="0"/>
            </a:br>
            <a:endParaRPr lang="en-US" sz="4000" dirty="0"/>
          </a:p>
        </p:txBody>
      </p:sp>
      <p:sp>
        <p:nvSpPr>
          <p:cNvPr id="7" name="TextBox 6"/>
          <p:cNvSpPr txBox="1"/>
          <p:nvPr/>
        </p:nvSpPr>
        <p:spPr>
          <a:xfrm>
            <a:off x="333778" y="1132167"/>
            <a:ext cx="3416419"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smtClean="0"/>
              <a:t>In </a:t>
            </a:r>
            <a:r>
              <a:rPr lang="en-GB" sz="2400" b="1" i="1" dirty="0" smtClean="0"/>
              <a:t>interpreters</a:t>
            </a:r>
            <a:r>
              <a:rPr lang="en-GB" sz="2400" i="1" dirty="0" smtClean="0"/>
              <a:t>’</a:t>
            </a:r>
            <a:r>
              <a:rPr lang="en-GB" sz="2400" dirty="0" smtClean="0"/>
              <a:t> view:</a:t>
            </a:r>
            <a:endParaRPr lang="en-GB" sz="2400" dirty="0"/>
          </a:p>
        </p:txBody>
      </p:sp>
      <p:pic>
        <p:nvPicPr>
          <p:cNvPr id="3" name="Picture 2"/>
          <p:cNvPicPr>
            <a:picLocks noChangeAspect="1"/>
          </p:cNvPicPr>
          <p:nvPr/>
        </p:nvPicPr>
        <p:blipFill>
          <a:blip r:embed="rId3"/>
          <a:stretch>
            <a:fillRect/>
          </a:stretch>
        </p:blipFill>
        <p:spPr>
          <a:xfrm>
            <a:off x="0" y="1753075"/>
            <a:ext cx="12976256" cy="6415305"/>
          </a:xfrm>
          <a:prstGeom prst="rect">
            <a:avLst/>
          </a:prstGeom>
        </p:spPr>
      </p:pic>
      <p:sp>
        <p:nvSpPr>
          <p:cNvPr id="8" name="Right Arrow 7"/>
          <p:cNvSpPr/>
          <p:nvPr/>
        </p:nvSpPr>
        <p:spPr>
          <a:xfrm rot="5400000">
            <a:off x="10382384" y="222842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5400000">
            <a:off x="192667" y="342254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5400000">
            <a:off x="6965786" y="248806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494884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152" y="1075166"/>
            <a:ext cx="6891966" cy="5782834"/>
          </a:xfrm>
          <a:prstGeom prst="rect">
            <a:avLst/>
          </a:prstGeom>
        </p:spPr>
        <p:style>
          <a:lnRef idx="3">
            <a:schemeClr val="lt1"/>
          </a:lnRef>
          <a:fillRef idx="1">
            <a:schemeClr val="accent2"/>
          </a:fillRef>
          <a:effectRef idx="1">
            <a:schemeClr val="accent2"/>
          </a:effectRef>
          <a:fontRef idx="minor">
            <a:schemeClr val="lt1"/>
          </a:fontRef>
        </p:style>
      </p:pic>
      <p:sp>
        <p:nvSpPr>
          <p:cNvPr id="8" name="Right Arrow 7"/>
          <p:cNvSpPr/>
          <p:nvPr/>
        </p:nvSpPr>
        <p:spPr>
          <a:xfrm rot="20202975">
            <a:off x="5759016" y="5852489"/>
            <a:ext cx="778756" cy="187475"/>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3" name="Rectangle 12"/>
          <p:cNvSpPr/>
          <p:nvPr/>
        </p:nvSpPr>
        <p:spPr>
          <a:xfrm>
            <a:off x="6849549" y="5706208"/>
            <a:ext cx="768096" cy="234503"/>
          </a:xfrm>
          <a:prstGeom prst="rect">
            <a:avLst/>
          </a:prstGeom>
          <a:noFill/>
          <a:ln w="412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9" name="Title 1"/>
          <p:cNvSpPr txBox="1">
            <a:spLocks/>
          </p:cNvSpPr>
          <p:nvPr/>
        </p:nvSpPr>
        <p:spPr>
          <a:xfrm>
            <a:off x="1018574" y="264067"/>
            <a:ext cx="10463514"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pic>
        <p:nvPicPr>
          <p:cNvPr id="3" name="Picture 2"/>
          <p:cNvPicPr>
            <a:picLocks noChangeAspect="1"/>
          </p:cNvPicPr>
          <p:nvPr/>
        </p:nvPicPr>
        <p:blipFill>
          <a:blip r:embed="rId4"/>
          <a:stretch>
            <a:fillRect/>
          </a:stretch>
        </p:blipFill>
        <p:spPr>
          <a:xfrm>
            <a:off x="8576839" y="1248881"/>
            <a:ext cx="1220979" cy="214321"/>
          </a:xfrm>
          <a:prstGeom prst="rect">
            <a:avLst/>
          </a:prstGeom>
        </p:spPr>
      </p:pic>
    </p:spTree>
    <p:extLst>
      <p:ext uri="{BB962C8B-B14F-4D97-AF65-F5344CB8AC3E}">
        <p14:creationId xmlns:p14="http://schemas.microsoft.com/office/powerpoint/2010/main" val="330879535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237" y="1464760"/>
            <a:ext cx="11656929" cy="4308947"/>
          </a:xfrm>
          <a:prstGeom prst="rect">
            <a:avLst/>
          </a:prstGeom>
        </p:spPr>
      </p:pic>
      <p:sp>
        <p:nvSpPr>
          <p:cNvPr id="8" name="Right Arrow 7"/>
          <p:cNvSpPr/>
          <p:nvPr/>
        </p:nvSpPr>
        <p:spPr>
          <a:xfrm rot="20202975">
            <a:off x="5341" y="5994393"/>
            <a:ext cx="778756" cy="187475"/>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3" name="Rectangle 12"/>
          <p:cNvSpPr/>
          <p:nvPr/>
        </p:nvSpPr>
        <p:spPr>
          <a:xfrm>
            <a:off x="429445" y="5164057"/>
            <a:ext cx="7985350" cy="609650"/>
          </a:xfrm>
          <a:prstGeom prst="rect">
            <a:avLst/>
          </a:prstGeom>
          <a:noFill/>
          <a:ln w="41275">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9" name="Title 1"/>
          <p:cNvSpPr txBox="1">
            <a:spLocks/>
          </p:cNvSpPr>
          <p:nvPr/>
        </p:nvSpPr>
        <p:spPr>
          <a:xfrm>
            <a:off x="1018574" y="264067"/>
            <a:ext cx="10463514"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pic>
        <p:nvPicPr>
          <p:cNvPr id="4" name="Picture 3"/>
          <p:cNvPicPr>
            <a:picLocks noChangeAspect="1"/>
          </p:cNvPicPr>
          <p:nvPr/>
        </p:nvPicPr>
        <p:blipFill>
          <a:blip r:embed="rId4"/>
          <a:stretch>
            <a:fillRect/>
          </a:stretch>
        </p:blipFill>
        <p:spPr>
          <a:xfrm>
            <a:off x="9230088" y="2242721"/>
            <a:ext cx="2744078" cy="4615279"/>
          </a:xfrm>
          <a:prstGeom prst="rect">
            <a:avLst/>
          </a:prstGeom>
        </p:spPr>
      </p:pic>
      <p:sp>
        <p:nvSpPr>
          <p:cNvPr id="10" name="Right Arrow 9"/>
          <p:cNvSpPr/>
          <p:nvPr/>
        </p:nvSpPr>
        <p:spPr>
          <a:xfrm rot="20202975">
            <a:off x="8445990" y="2975330"/>
            <a:ext cx="778756" cy="187475"/>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6" name="Rectangle 5"/>
          <p:cNvSpPr/>
          <p:nvPr/>
        </p:nvSpPr>
        <p:spPr>
          <a:xfrm>
            <a:off x="317237" y="2569580"/>
            <a:ext cx="5481679" cy="25946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6"/>
          <p:cNvSpPr/>
          <p:nvPr/>
        </p:nvSpPr>
        <p:spPr>
          <a:xfrm>
            <a:off x="567159" y="2829048"/>
            <a:ext cx="6840638" cy="12452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498253"/>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1018574" y="264067"/>
            <a:ext cx="10463514"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pic>
        <p:nvPicPr>
          <p:cNvPr id="5" name="Picture 4"/>
          <p:cNvPicPr>
            <a:picLocks noChangeAspect="1"/>
          </p:cNvPicPr>
          <p:nvPr/>
        </p:nvPicPr>
        <p:blipFill>
          <a:blip r:embed="rId3"/>
          <a:stretch>
            <a:fillRect/>
          </a:stretch>
        </p:blipFill>
        <p:spPr>
          <a:xfrm>
            <a:off x="0" y="2008353"/>
            <a:ext cx="12144375" cy="3600450"/>
          </a:xfrm>
          <a:prstGeom prst="rect">
            <a:avLst/>
          </a:prstGeom>
        </p:spPr>
      </p:pic>
      <p:sp>
        <p:nvSpPr>
          <p:cNvPr id="12" name="TextBox 11"/>
          <p:cNvSpPr txBox="1"/>
          <p:nvPr/>
        </p:nvSpPr>
        <p:spPr>
          <a:xfrm>
            <a:off x="333777" y="1132167"/>
            <a:ext cx="10986263"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a:t>Example</a:t>
            </a:r>
            <a:r>
              <a:rPr lang="en-GB" sz="2400" dirty="0" smtClean="0"/>
              <a:t>: termbase</a:t>
            </a:r>
            <a:r>
              <a:rPr lang="en-GB" sz="2400" i="1" dirty="0" smtClean="0"/>
              <a:t> </a:t>
            </a:r>
            <a:r>
              <a:rPr lang="en-GB" sz="2400" dirty="0"/>
              <a:t>about</a:t>
            </a:r>
            <a:r>
              <a:rPr lang="en-GB" sz="2400" i="1" dirty="0"/>
              <a:t> digital operational resilience for the financial </a:t>
            </a:r>
            <a:r>
              <a:rPr lang="en-GB" sz="2400" i="1" dirty="0" smtClean="0"/>
              <a:t>sector</a:t>
            </a:r>
            <a:endParaRPr lang="en-GB" sz="2400" dirty="0"/>
          </a:p>
        </p:txBody>
      </p:sp>
      <p:sp>
        <p:nvSpPr>
          <p:cNvPr id="14" name="Title 1"/>
          <p:cNvSpPr txBox="1">
            <a:spLocks/>
          </p:cNvSpPr>
          <p:nvPr/>
        </p:nvSpPr>
        <p:spPr bwMode="auto">
          <a:xfrm>
            <a:off x="3576839" y="2186166"/>
            <a:ext cx="1727069" cy="551531"/>
          </a:xfrm>
          <a:prstGeom prst="rect">
            <a:avLst/>
          </a:prstGeom>
          <a:solidFill>
            <a:srgbClr val="FFC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lvl1pPr algn="l" defTabSz="457200" rtl="0" eaLnBrk="1" fontAlgn="base" hangingPunct="1">
              <a:spcBef>
                <a:spcPct val="0"/>
              </a:spcBef>
              <a:spcAft>
                <a:spcPct val="0"/>
              </a:spcAft>
              <a:defRPr sz="1600" b="1" kern="1200" cap="all">
                <a:solidFill>
                  <a:srgbClr val="96AFCE"/>
                </a:solidFill>
                <a:latin typeface="Arial Narrow"/>
                <a:ea typeface="MS PGothic" panose="020B0600070205080204" pitchFamily="34" charset="-128"/>
                <a:cs typeface="Arial Narrow"/>
              </a:defRPr>
            </a:lvl1pPr>
            <a:lvl2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2pPr>
            <a:lvl3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3pPr>
            <a:lvl4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4pPr>
            <a:lvl5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5pPr>
            <a:lvl6pPr marL="457200" algn="l" defTabSz="457200" rtl="0" eaLnBrk="1" fontAlgn="base" hangingPunct="1">
              <a:spcBef>
                <a:spcPct val="0"/>
              </a:spcBef>
              <a:spcAft>
                <a:spcPct val="0"/>
              </a:spcAft>
              <a:defRPr sz="1600" b="1">
                <a:solidFill>
                  <a:schemeClr val="tx2"/>
                </a:solidFill>
                <a:latin typeface="Arial Narrow" charset="0"/>
                <a:ea typeface="ＭＳ Ｐゴシック" charset="0"/>
              </a:defRPr>
            </a:lvl6pPr>
            <a:lvl7pPr marL="914400" algn="l" defTabSz="457200" rtl="0" eaLnBrk="1" fontAlgn="base" hangingPunct="1">
              <a:spcBef>
                <a:spcPct val="0"/>
              </a:spcBef>
              <a:spcAft>
                <a:spcPct val="0"/>
              </a:spcAft>
              <a:defRPr sz="1600" b="1">
                <a:solidFill>
                  <a:schemeClr val="tx2"/>
                </a:solidFill>
                <a:latin typeface="Arial Narrow" charset="0"/>
                <a:ea typeface="ＭＳ Ｐゴシック" charset="0"/>
              </a:defRPr>
            </a:lvl7pPr>
            <a:lvl8pPr marL="1371600" algn="l" defTabSz="457200" rtl="0" eaLnBrk="1" fontAlgn="base" hangingPunct="1">
              <a:spcBef>
                <a:spcPct val="0"/>
              </a:spcBef>
              <a:spcAft>
                <a:spcPct val="0"/>
              </a:spcAft>
              <a:defRPr sz="1600" b="1">
                <a:solidFill>
                  <a:schemeClr val="tx2"/>
                </a:solidFill>
                <a:latin typeface="Arial Narrow" charset="0"/>
                <a:ea typeface="ＭＳ Ｐゴシック" charset="0"/>
              </a:defRPr>
            </a:lvl8pPr>
            <a:lvl9pPr marL="1828800" algn="l" defTabSz="457200" rtl="0" eaLnBrk="1" fontAlgn="base" hangingPunct="1">
              <a:spcBef>
                <a:spcPct val="0"/>
              </a:spcBef>
              <a:spcAft>
                <a:spcPct val="0"/>
              </a:spcAft>
              <a:defRPr sz="1600" b="1">
                <a:solidFill>
                  <a:schemeClr val="tx2"/>
                </a:solidFill>
                <a:latin typeface="Arial Narrow" charset="0"/>
                <a:ea typeface="ＭＳ Ｐゴシック" charset="0"/>
              </a:defRPr>
            </a:lvl9pPr>
          </a:lstStyle>
          <a:p>
            <a:pPr algn="ctr"/>
            <a:r>
              <a:rPr lang="en-GB" sz="1467" dirty="0">
                <a:solidFill>
                  <a:schemeClr val="bg1"/>
                </a:solidFill>
              </a:rPr>
              <a:t>Download</a:t>
            </a:r>
          </a:p>
          <a:p>
            <a:pPr algn="ctr"/>
            <a:r>
              <a:rPr lang="en-GB" sz="1467" dirty="0">
                <a:solidFill>
                  <a:schemeClr val="bg1"/>
                </a:solidFill>
              </a:rPr>
              <a:t>in Tbx or csv</a:t>
            </a:r>
          </a:p>
        </p:txBody>
      </p:sp>
      <p:sp>
        <p:nvSpPr>
          <p:cNvPr id="15" name="Right Arrow 14"/>
          <p:cNvSpPr/>
          <p:nvPr/>
        </p:nvSpPr>
        <p:spPr>
          <a:xfrm rot="1738911">
            <a:off x="5129489" y="2389616"/>
            <a:ext cx="589258" cy="300867"/>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
        <p:nvSpPr>
          <p:cNvPr id="16" name="Right Arrow 15"/>
          <p:cNvSpPr/>
          <p:nvPr/>
        </p:nvSpPr>
        <p:spPr>
          <a:xfrm rot="5400000">
            <a:off x="6201857" y="2067633"/>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16200000">
            <a:off x="347426" y="447709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5400000">
            <a:off x="5627922" y="484748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169306" y="4595629"/>
            <a:ext cx="1006998" cy="2355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 name="Rectangle 19"/>
          <p:cNvSpPr/>
          <p:nvPr/>
        </p:nvSpPr>
        <p:spPr>
          <a:xfrm>
            <a:off x="7130004" y="4595629"/>
            <a:ext cx="1006998" cy="23550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 name="Rectangle 6"/>
          <p:cNvSpPr/>
          <p:nvPr/>
        </p:nvSpPr>
        <p:spPr>
          <a:xfrm>
            <a:off x="6137604" y="3916628"/>
            <a:ext cx="1038700" cy="2644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1" name="Right Arrow 20"/>
          <p:cNvSpPr/>
          <p:nvPr/>
        </p:nvSpPr>
        <p:spPr>
          <a:xfrm rot="1738911">
            <a:off x="173389" y="3109522"/>
            <a:ext cx="442660" cy="125295"/>
          </a:xfrm>
          <a:prstGeom prst="rightArrow">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3439761633"/>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891513" y="96955"/>
            <a:ext cx="10463514"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pic>
        <p:nvPicPr>
          <p:cNvPr id="13" name="Picture 12"/>
          <p:cNvPicPr>
            <a:picLocks noChangeAspect="1"/>
          </p:cNvPicPr>
          <p:nvPr/>
        </p:nvPicPr>
        <p:blipFill>
          <a:blip r:embed="rId3"/>
          <a:stretch>
            <a:fillRect/>
          </a:stretch>
        </p:blipFill>
        <p:spPr>
          <a:xfrm>
            <a:off x="3943229" y="774457"/>
            <a:ext cx="5810250" cy="6334125"/>
          </a:xfrm>
          <a:prstGeom prst="rect">
            <a:avLst/>
          </a:prstGeom>
        </p:spPr>
      </p:pic>
      <p:sp>
        <p:nvSpPr>
          <p:cNvPr id="14" name="Title 1"/>
          <p:cNvSpPr>
            <a:spLocks noGrp="1"/>
          </p:cNvSpPr>
          <p:nvPr>
            <p:ph type="title"/>
          </p:nvPr>
        </p:nvSpPr>
        <p:spPr>
          <a:xfrm>
            <a:off x="254643" y="2685012"/>
            <a:ext cx="2893671" cy="65636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GB" sz="2400" dirty="0">
                <a:latin typeface="+mj-lt"/>
              </a:rPr>
              <a:t>Filter by domain</a:t>
            </a:r>
          </a:p>
        </p:txBody>
      </p:sp>
      <p:sp>
        <p:nvSpPr>
          <p:cNvPr id="15" name="Right Arrow 14"/>
          <p:cNvSpPr/>
          <p:nvPr/>
        </p:nvSpPr>
        <p:spPr>
          <a:xfrm>
            <a:off x="3423941" y="1013100"/>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3365223" y="152712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3349257" y="570720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p:cNvSpPr txBox="1">
            <a:spLocks/>
          </p:cNvSpPr>
          <p:nvPr/>
        </p:nvSpPr>
        <p:spPr bwMode="auto">
          <a:xfrm>
            <a:off x="1553837" y="855867"/>
            <a:ext cx="1727069" cy="551531"/>
          </a:xfrm>
          <a:prstGeom prst="rect">
            <a:avLst/>
          </a:prstGeom>
          <a:solidFill>
            <a:srgbClr val="FFC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lvl1pPr algn="l" defTabSz="457200" rtl="0" eaLnBrk="1" fontAlgn="base" hangingPunct="1">
              <a:spcBef>
                <a:spcPct val="0"/>
              </a:spcBef>
              <a:spcAft>
                <a:spcPct val="0"/>
              </a:spcAft>
              <a:defRPr sz="1600" b="1" kern="1200" cap="all">
                <a:solidFill>
                  <a:srgbClr val="96AFCE"/>
                </a:solidFill>
                <a:latin typeface="Arial Narrow"/>
                <a:ea typeface="MS PGothic" panose="020B0600070205080204" pitchFamily="34" charset="-128"/>
                <a:cs typeface="Arial Narrow"/>
              </a:defRPr>
            </a:lvl1pPr>
            <a:lvl2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2pPr>
            <a:lvl3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3pPr>
            <a:lvl4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4pPr>
            <a:lvl5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5pPr>
            <a:lvl6pPr marL="457200" algn="l" defTabSz="457200" rtl="0" eaLnBrk="1" fontAlgn="base" hangingPunct="1">
              <a:spcBef>
                <a:spcPct val="0"/>
              </a:spcBef>
              <a:spcAft>
                <a:spcPct val="0"/>
              </a:spcAft>
              <a:defRPr sz="1600" b="1">
                <a:solidFill>
                  <a:schemeClr val="tx2"/>
                </a:solidFill>
                <a:latin typeface="Arial Narrow" charset="0"/>
                <a:ea typeface="ＭＳ Ｐゴシック" charset="0"/>
              </a:defRPr>
            </a:lvl6pPr>
            <a:lvl7pPr marL="914400" algn="l" defTabSz="457200" rtl="0" eaLnBrk="1" fontAlgn="base" hangingPunct="1">
              <a:spcBef>
                <a:spcPct val="0"/>
              </a:spcBef>
              <a:spcAft>
                <a:spcPct val="0"/>
              </a:spcAft>
              <a:defRPr sz="1600" b="1">
                <a:solidFill>
                  <a:schemeClr val="tx2"/>
                </a:solidFill>
                <a:latin typeface="Arial Narrow" charset="0"/>
                <a:ea typeface="ＭＳ Ｐゴシック" charset="0"/>
              </a:defRPr>
            </a:lvl7pPr>
            <a:lvl8pPr marL="1371600" algn="l" defTabSz="457200" rtl="0" eaLnBrk="1" fontAlgn="base" hangingPunct="1">
              <a:spcBef>
                <a:spcPct val="0"/>
              </a:spcBef>
              <a:spcAft>
                <a:spcPct val="0"/>
              </a:spcAft>
              <a:defRPr sz="1600" b="1">
                <a:solidFill>
                  <a:schemeClr val="tx2"/>
                </a:solidFill>
                <a:latin typeface="Arial Narrow" charset="0"/>
                <a:ea typeface="ＭＳ Ｐゴシック" charset="0"/>
              </a:defRPr>
            </a:lvl8pPr>
            <a:lvl9pPr marL="1828800" algn="l" defTabSz="457200" rtl="0" eaLnBrk="1" fontAlgn="base" hangingPunct="1">
              <a:spcBef>
                <a:spcPct val="0"/>
              </a:spcBef>
              <a:spcAft>
                <a:spcPct val="0"/>
              </a:spcAft>
              <a:defRPr sz="1600" b="1">
                <a:solidFill>
                  <a:schemeClr val="tx2"/>
                </a:solidFill>
                <a:latin typeface="Arial Narrow" charset="0"/>
                <a:ea typeface="ＭＳ Ｐゴシック" charset="0"/>
              </a:defRPr>
            </a:lvl9pPr>
          </a:lstStyle>
          <a:p>
            <a:pPr algn="ctr"/>
            <a:r>
              <a:rPr lang="en-GB" sz="1467" dirty="0" smtClean="0">
                <a:solidFill>
                  <a:schemeClr val="bg1"/>
                </a:solidFill>
              </a:rPr>
              <a:t>Click here</a:t>
            </a:r>
          </a:p>
          <a:p>
            <a:pPr algn="ctr"/>
            <a:r>
              <a:rPr lang="en-GB" sz="1467" dirty="0" smtClean="0">
                <a:solidFill>
                  <a:schemeClr val="bg1"/>
                </a:solidFill>
              </a:rPr>
              <a:t>to add domains</a:t>
            </a:r>
            <a:endParaRPr lang="en-GB" sz="1467" dirty="0">
              <a:solidFill>
                <a:schemeClr val="bg1"/>
              </a:solidFill>
            </a:endParaRPr>
          </a:p>
        </p:txBody>
      </p:sp>
    </p:spTree>
    <p:extLst>
      <p:ext uri="{BB962C8B-B14F-4D97-AF65-F5344CB8AC3E}">
        <p14:creationId xmlns:p14="http://schemas.microsoft.com/office/powerpoint/2010/main" val="667237155"/>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891513" y="96955"/>
            <a:ext cx="10463514"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sp>
        <p:nvSpPr>
          <p:cNvPr id="14" name="Title 1"/>
          <p:cNvSpPr>
            <a:spLocks noGrp="1"/>
          </p:cNvSpPr>
          <p:nvPr>
            <p:ph type="title"/>
          </p:nvPr>
        </p:nvSpPr>
        <p:spPr>
          <a:xfrm>
            <a:off x="254643" y="3020682"/>
            <a:ext cx="2893671" cy="656366"/>
          </a:xfrm>
        </p:spPr>
        <p:style>
          <a:lnRef idx="1">
            <a:schemeClr val="accent2"/>
          </a:lnRef>
          <a:fillRef idx="2">
            <a:schemeClr val="accent2"/>
          </a:fillRef>
          <a:effectRef idx="1">
            <a:schemeClr val="accent2"/>
          </a:effectRef>
          <a:fontRef idx="minor">
            <a:schemeClr val="dk1"/>
          </a:fontRef>
        </p:style>
        <p:txBody>
          <a:bodyPr>
            <a:normAutofit/>
          </a:bodyPr>
          <a:lstStyle/>
          <a:p>
            <a:pPr algn="ctr"/>
            <a:r>
              <a:rPr lang="en-GB" sz="2400" dirty="0">
                <a:latin typeface="+mj-lt"/>
              </a:rPr>
              <a:t>Filter by </a:t>
            </a:r>
            <a:r>
              <a:rPr lang="en-GB" sz="2400" dirty="0" smtClean="0">
                <a:latin typeface="+mj-lt"/>
              </a:rPr>
              <a:t>collection</a:t>
            </a:r>
            <a:endParaRPr lang="en-GB" sz="2400" dirty="0">
              <a:latin typeface="+mj-lt"/>
            </a:endParaRPr>
          </a:p>
        </p:txBody>
      </p:sp>
      <p:sp>
        <p:nvSpPr>
          <p:cNvPr id="16" name="Right Arrow 15"/>
          <p:cNvSpPr/>
          <p:nvPr/>
        </p:nvSpPr>
        <p:spPr>
          <a:xfrm rot="1282829">
            <a:off x="2879310" y="2344636"/>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3349257" y="570720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p:cNvSpPr txBox="1">
            <a:spLocks/>
          </p:cNvSpPr>
          <p:nvPr/>
        </p:nvSpPr>
        <p:spPr bwMode="auto">
          <a:xfrm>
            <a:off x="1512994" y="1764188"/>
            <a:ext cx="1727069" cy="551531"/>
          </a:xfrm>
          <a:prstGeom prst="rect">
            <a:avLst/>
          </a:prstGeom>
          <a:solidFill>
            <a:srgbClr val="FFC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style>
          <a:lnRef idx="1">
            <a:schemeClr val="accent2"/>
          </a:lnRef>
          <a:fillRef idx="3">
            <a:schemeClr val="accent2"/>
          </a:fillRef>
          <a:effectRef idx="2">
            <a:schemeClr val="accent2"/>
          </a:effectRef>
          <a:fontRef idx="minor">
            <a:schemeClr val="lt1"/>
          </a:fontRef>
        </p:style>
        <p:txBody>
          <a:bodyPr vert="horz" wrap="square" lIns="121920" tIns="60960" rIns="121920" bIns="60960" numCol="1" anchor="t" anchorCtr="0" compatLnSpc="1">
            <a:prstTxWarp prst="textNoShape">
              <a:avLst/>
            </a:prstTxWarp>
          </a:bodyPr>
          <a:lstStyle>
            <a:lvl1pPr algn="l" defTabSz="457200" rtl="0" eaLnBrk="1" fontAlgn="base" hangingPunct="1">
              <a:spcBef>
                <a:spcPct val="0"/>
              </a:spcBef>
              <a:spcAft>
                <a:spcPct val="0"/>
              </a:spcAft>
              <a:defRPr sz="1600" b="1" kern="1200" cap="all">
                <a:solidFill>
                  <a:srgbClr val="96AFCE"/>
                </a:solidFill>
                <a:latin typeface="Arial Narrow"/>
                <a:ea typeface="MS PGothic" panose="020B0600070205080204" pitchFamily="34" charset="-128"/>
                <a:cs typeface="Arial Narrow"/>
              </a:defRPr>
            </a:lvl1pPr>
            <a:lvl2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2pPr>
            <a:lvl3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3pPr>
            <a:lvl4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4pPr>
            <a:lvl5pPr algn="l" defTabSz="457200" rtl="0" eaLnBrk="1" fontAlgn="base" hangingPunct="1">
              <a:spcBef>
                <a:spcPct val="0"/>
              </a:spcBef>
              <a:spcAft>
                <a:spcPct val="0"/>
              </a:spcAft>
              <a:defRPr sz="1600" b="1">
                <a:solidFill>
                  <a:srgbClr val="96AFCE"/>
                </a:solidFill>
                <a:latin typeface="Arial Narrow" charset="0"/>
                <a:ea typeface="MS PGothic" panose="020B0600070205080204" pitchFamily="34" charset="-128"/>
              </a:defRPr>
            </a:lvl5pPr>
            <a:lvl6pPr marL="457200" algn="l" defTabSz="457200" rtl="0" eaLnBrk="1" fontAlgn="base" hangingPunct="1">
              <a:spcBef>
                <a:spcPct val="0"/>
              </a:spcBef>
              <a:spcAft>
                <a:spcPct val="0"/>
              </a:spcAft>
              <a:defRPr sz="1600" b="1">
                <a:solidFill>
                  <a:schemeClr val="tx2"/>
                </a:solidFill>
                <a:latin typeface="Arial Narrow" charset="0"/>
                <a:ea typeface="ＭＳ Ｐゴシック" charset="0"/>
              </a:defRPr>
            </a:lvl6pPr>
            <a:lvl7pPr marL="914400" algn="l" defTabSz="457200" rtl="0" eaLnBrk="1" fontAlgn="base" hangingPunct="1">
              <a:spcBef>
                <a:spcPct val="0"/>
              </a:spcBef>
              <a:spcAft>
                <a:spcPct val="0"/>
              </a:spcAft>
              <a:defRPr sz="1600" b="1">
                <a:solidFill>
                  <a:schemeClr val="tx2"/>
                </a:solidFill>
                <a:latin typeface="Arial Narrow" charset="0"/>
                <a:ea typeface="ＭＳ Ｐゴシック" charset="0"/>
              </a:defRPr>
            </a:lvl7pPr>
            <a:lvl8pPr marL="1371600" algn="l" defTabSz="457200" rtl="0" eaLnBrk="1" fontAlgn="base" hangingPunct="1">
              <a:spcBef>
                <a:spcPct val="0"/>
              </a:spcBef>
              <a:spcAft>
                <a:spcPct val="0"/>
              </a:spcAft>
              <a:defRPr sz="1600" b="1">
                <a:solidFill>
                  <a:schemeClr val="tx2"/>
                </a:solidFill>
                <a:latin typeface="Arial Narrow" charset="0"/>
                <a:ea typeface="ＭＳ Ｐゴシック" charset="0"/>
              </a:defRPr>
            </a:lvl8pPr>
            <a:lvl9pPr marL="1828800" algn="l" defTabSz="457200" rtl="0" eaLnBrk="1" fontAlgn="base" hangingPunct="1">
              <a:spcBef>
                <a:spcPct val="0"/>
              </a:spcBef>
              <a:spcAft>
                <a:spcPct val="0"/>
              </a:spcAft>
              <a:defRPr sz="1600" b="1">
                <a:solidFill>
                  <a:schemeClr val="tx2"/>
                </a:solidFill>
                <a:latin typeface="Arial Narrow" charset="0"/>
                <a:ea typeface="ＭＳ Ｐゴシック" charset="0"/>
              </a:defRPr>
            </a:lvl9pPr>
          </a:lstStyle>
          <a:p>
            <a:pPr algn="ctr"/>
            <a:r>
              <a:rPr lang="en-GB" sz="1467" dirty="0" smtClean="0">
                <a:solidFill>
                  <a:schemeClr val="bg1"/>
                </a:solidFill>
              </a:rPr>
              <a:t>Search in the collections</a:t>
            </a:r>
            <a:endParaRPr lang="en-GB" sz="1467" dirty="0">
              <a:solidFill>
                <a:schemeClr val="bg1"/>
              </a:solidFill>
            </a:endParaRPr>
          </a:p>
        </p:txBody>
      </p:sp>
      <p:pic>
        <p:nvPicPr>
          <p:cNvPr id="2" name="Picture 1"/>
          <p:cNvPicPr>
            <a:picLocks noChangeAspect="1"/>
          </p:cNvPicPr>
          <p:nvPr/>
        </p:nvPicPr>
        <p:blipFill>
          <a:blip r:embed="rId3"/>
          <a:stretch>
            <a:fillRect/>
          </a:stretch>
        </p:blipFill>
        <p:spPr>
          <a:xfrm>
            <a:off x="3398633" y="1764188"/>
            <a:ext cx="8646880" cy="4180080"/>
          </a:xfrm>
          <a:prstGeom prst="rect">
            <a:avLst/>
          </a:prstGeom>
        </p:spPr>
      </p:pic>
      <p:sp>
        <p:nvSpPr>
          <p:cNvPr id="15" name="Right Arrow 14"/>
          <p:cNvSpPr/>
          <p:nvPr/>
        </p:nvSpPr>
        <p:spPr>
          <a:xfrm>
            <a:off x="10542371" y="3976219"/>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a:off x="10542371" y="525136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2177588"/>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1018574" y="264067"/>
            <a:ext cx="10463514"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sp>
        <p:nvSpPr>
          <p:cNvPr id="12" name="TextBox 11"/>
          <p:cNvSpPr txBox="1"/>
          <p:nvPr/>
        </p:nvSpPr>
        <p:spPr>
          <a:xfrm>
            <a:off x="333777" y="1132167"/>
            <a:ext cx="10986263"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a:t>Example</a:t>
            </a:r>
            <a:r>
              <a:rPr lang="en-GB" sz="2400" dirty="0" smtClean="0"/>
              <a:t>: termbase</a:t>
            </a:r>
            <a:r>
              <a:rPr lang="en-GB" sz="2400" i="1" dirty="0" smtClean="0"/>
              <a:t> </a:t>
            </a:r>
            <a:r>
              <a:rPr lang="en-GB" sz="2400" dirty="0"/>
              <a:t>about</a:t>
            </a:r>
            <a:r>
              <a:rPr lang="en-GB" sz="2400" i="1" dirty="0"/>
              <a:t> digital operational resilience for the financial </a:t>
            </a:r>
            <a:r>
              <a:rPr lang="en-GB" sz="2400" i="1" dirty="0" smtClean="0"/>
              <a:t>sector</a:t>
            </a:r>
            <a:endParaRPr lang="en-GB" sz="2400" dirty="0"/>
          </a:p>
        </p:txBody>
      </p:sp>
      <p:pic>
        <p:nvPicPr>
          <p:cNvPr id="11" name="Picture 10"/>
          <p:cNvPicPr>
            <a:picLocks noChangeAspect="1"/>
          </p:cNvPicPr>
          <p:nvPr/>
        </p:nvPicPr>
        <p:blipFill>
          <a:blip r:embed="rId3"/>
          <a:stretch>
            <a:fillRect/>
          </a:stretch>
        </p:blipFill>
        <p:spPr>
          <a:xfrm>
            <a:off x="133792" y="1813546"/>
            <a:ext cx="11656302" cy="4587253"/>
          </a:xfrm>
          <a:prstGeom prst="rect">
            <a:avLst/>
          </a:prstGeom>
        </p:spPr>
      </p:pic>
      <p:sp>
        <p:nvSpPr>
          <p:cNvPr id="14" name="Right Arrow 13"/>
          <p:cNvSpPr/>
          <p:nvPr/>
        </p:nvSpPr>
        <p:spPr>
          <a:xfrm rot="1282829">
            <a:off x="5852251" y="2460382"/>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ight Arrow 14"/>
          <p:cNvSpPr/>
          <p:nvPr/>
        </p:nvSpPr>
        <p:spPr>
          <a:xfrm rot="1282829">
            <a:off x="1559796" y="3783608"/>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rot="5400000">
            <a:off x="5872154" y="5401144"/>
            <a:ext cx="519288" cy="23706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6091304" y="3800878"/>
            <a:ext cx="1038700" cy="2644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8" name="Rectangle 17"/>
          <p:cNvSpPr/>
          <p:nvPr/>
        </p:nvSpPr>
        <p:spPr>
          <a:xfrm>
            <a:off x="6091303" y="4399868"/>
            <a:ext cx="1744757" cy="23868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220473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9676" y="2629043"/>
            <a:ext cx="2604304" cy="1271625"/>
          </a:xfrm>
          <a:ln/>
        </p:spPr>
        <p:style>
          <a:lnRef idx="1">
            <a:schemeClr val="accent2"/>
          </a:lnRef>
          <a:fillRef idx="2">
            <a:schemeClr val="accent2"/>
          </a:fillRef>
          <a:effectRef idx="1">
            <a:schemeClr val="accent2"/>
          </a:effectRef>
          <a:fontRef idx="minor">
            <a:schemeClr val="dk1"/>
          </a:fontRef>
        </p:style>
        <p:txBody>
          <a:bodyPr>
            <a:normAutofit/>
          </a:bodyPr>
          <a:lstStyle/>
          <a:p>
            <a:r>
              <a:rPr lang="en-GB" sz="2400" dirty="0" smtClean="0">
                <a:latin typeface="+mj-lt"/>
              </a:rPr>
              <a:t>The termbase downloaded in CSV</a:t>
            </a:r>
            <a:endParaRPr lang="en-GB" sz="2400" dirty="0">
              <a:latin typeface="+mj-lt"/>
            </a:endParaRPr>
          </a:p>
        </p:txBody>
      </p:sp>
      <p:sp>
        <p:nvSpPr>
          <p:cNvPr id="4" name="Title 1"/>
          <p:cNvSpPr txBox="1">
            <a:spLocks/>
          </p:cNvSpPr>
          <p:nvPr/>
        </p:nvSpPr>
        <p:spPr>
          <a:xfrm>
            <a:off x="1319513" y="96955"/>
            <a:ext cx="10035513" cy="111332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smtClean="0">
                <a:solidFill>
                  <a:schemeClr val="accent1"/>
                </a:solidFill>
                <a:ea typeface="+mn-ea"/>
                <a:cs typeface="+mn-cs"/>
              </a:rPr>
              <a:t>Creating termbases by downloading from IATE</a:t>
            </a:r>
            <a:endParaRPr lang="en-US" sz="3600" dirty="0">
              <a:solidFill>
                <a:schemeClr val="accent1"/>
              </a:solidFill>
            </a:endParaRPr>
          </a:p>
        </p:txBody>
      </p:sp>
      <p:sp>
        <p:nvSpPr>
          <p:cNvPr id="5" name="TextBox 4"/>
          <p:cNvSpPr txBox="1"/>
          <p:nvPr/>
        </p:nvSpPr>
        <p:spPr>
          <a:xfrm>
            <a:off x="333777" y="900667"/>
            <a:ext cx="10986263"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GB" sz="2400" dirty="0"/>
              <a:t>Example</a:t>
            </a:r>
            <a:r>
              <a:rPr lang="en-GB" sz="2400" dirty="0" smtClean="0"/>
              <a:t>: termbase</a:t>
            </a:r>
            <a:r>
              <a:rPr lang="en-GB" sz="2400" i="1" dirty="0" smtClean="0"/>
              <a:t> </a:t>
            </a:r>
            <a:r>
              <a:rPr lang="en-GB" sz="2400" dirty="0"/>
              <a:t>about</a:t>
            </a:r>
            <a:r>
              <a:rPr lang="en-GB" sz="2400" i="1" dirty="0"/>
              <a:t> digital operational resilience for the financial </a:t>
            </a:r>
            <a:r>
              <a:rPr lang="en-GB" sz="2400" i="1" dirty="0" smtClean="0"/>
              <a:t>sector</a:t>
            </a:r>
            <a:endParaRPr lang="en-GB" sz="2400" dirty="0"/>
          </a:p>
        </p:txBody>
      </p:sp>
      <p:pic>
        <p:nvPicPr>
          <p:cNvPr id="6" name="Picture 5"/>
          <p:cNvPicPr>
            <a:picLocks noChangeAspect="1"/>
          </p:cNvPicPr>
          <p:nvPr/>
        </p:nvPicPr>
        <p:blipFill>
          <a:blip r:embed="rId3"/>
          <a:stretch>
            <a:fillRect/>
          </a:stretch>
        </p:blipFill>
        <p:spPr>
          <a:xfrm>
            <a:off x="4664597" y="1497344"/>
            <a:ext cx="5280045" cy="5360656"/>
          </a:xfrm>
          <a:prstGeom prst="rect">
            <a:avLst/>
          </a:prstGeom>
        </p:spPr>
      </p:pic>
    </p:spTree>
    <p:extLst>
      <p:ext uri="{BB962C8B-B14F-4D97-AF65-F5344CB8AC3E}">
        <p14:creationId xmlns:p14="http://schemas.microsoft.com/office/powerpoint/2010/main" val="52879361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4273" y="325648"/>
            <a:ext cx="9391206" cy="897924"/>
          </a:xfrm>
        </p:spPr>
        <p:txBody>
          <a:bodyPr>
            <a:noAutofit/>
          </a:bodyPr>
          <a:lstStyle/>
          <a:p>
            <a:pPr algn="ctr"/>
            <a:r>
              <a:rPr lang="en-GB" sz="5400" dirty="0" smtClean="0">
                <a:solidFill>
                  <a:schemeClr val="accent1"/>
                </a:solidFill>
              </a:rPr>
              <a:t>Terminology </a:t>
            </a:r>
            <a:r>
              <a:rPr lang="en-GB" sz="5400" dirty="0">
                <a:solidFill>
                  <a:schemeClr val="accent1"/>
                </a:solidFill>
              </a:rPr>
              <a:t>W</a:t>
            </a:r>
            <a:r>
              <a:rPr lang="en-GB" sz="5400" dirty="0" smtClean="0">
                <a:solidFill>
                  <a:schemeClr val="accent1"/>
                </a:solidFill>
              </a:rPr>
              <a:t>ithout </a:t>
            </a:r>
            <a:r>
              <a:rPr lang="en-GB" sz="5400" dirty="0">
                <a:solidFill>
                  <a:schemeClr val="accent1"/>
                </a:solidFill>
              </a:rPr>
              <a:t>B</a:t>
            </a:r>
            <a:r>
              <a:rPr lang="en-GB" sz="5400" dirty="0" smtClean="0">
                <a:solidFill>
                  <a:schemeClr val="accent1"/>
                </a:solidFill>
              </a:rPr>
              <a:t>orders</a:t>
            </a:r>
            <a:endParaRPr lang="en-GB" sz="5400" dirty="0">
              <a:solidFill>
                <a:schemeClr val="accent1"/>
              </a:solidFill>
            </a:endParaRPr>
          </a:p>
        </p:txBody>
      </p:sp>
      <p:pic>
        <p:nvPicPr>
          <p:cNvPr id="5" name="Content Placeholder 4">
            <a:hlinkClick r:id="rId3"/>
          </p:cNvPr>
          <p:cNvPicPr>
            <a:picLocks noGrp="1" noChangeAspect="1"/>
          </p:cNvPicPr>
          <p:nvPr>
            <p:ph idx="1"/>
          </p:nvPr>
        </p:nvPicPr>
        <p:blipFill>
          <a:blip r:embed="rId4"/>
          <a:stretch>
            <a:fillRect/>
          </a:stretch>
        </p:blipFill>
        <p:spPr>
          <a:xfrm>
            <a:off x="5364480" y="1491162"/>
            <a:ext cx="6106160" cy="4377774"/>
          </a:xfrm>
          <a:prstGeom prst="rect">
            <a:avLst/>
          </a:prstGeom>
        </p:spPr>
      </p:pic>
      <p:sp>
        <p:nvSpPr>
          <p:cNvPr id="4" name="Text Placeholder 3"/>
          <p:cNvSpPr>
            <a:spLocks noGrp="1"/>
          </p:cNvSpPr>
          <p:nvPr>
            <p:ph type="body" sz="half" idx="2"/>
          </p:nvPr>
        </p:nvSpPr>
        <p:spPr>
          <a:xfrm>
            <a:off x="454252" y="1397195"/>
            <a:ext cx="4863928" cy="4373224"/>
          </a:xfrm>
        </p:spPr>
        <p:txBody>
          <a:bodyPr>
            <a:noAutofit/>
          </a:bodyPr>
          <a:lstStyle/>
          <a:p>
            <a:pPr marL="285750" indent="-285750">
              <a:buFont typeface="Arial" panose="020B0604020202020204" pitchFamily="34" charset="0"/>
              <a:buChar char="•"/>
            </a:pPr>
            <a:r>
              <a:rPr lang="en-GB" sz="2300" dirty="0" smtClean="0"/>
              <a:t>New collaborations with universities</a:t>
            </a:r>
          </a:p>
          <a:p>
            <a:pPr marL="285750" indent="-285750">
              <a:buFont typeface="Arial" panose="020B0604020202020204" pitchFamily="34" charset="0"/>
              <a:buChar char="•"/>
            </a:pPr>
            <a:r>
              <a:rPr lang="en-GB" sz="2300" dirty="0" smtClean="0"/>
              <a:t>All the glossaries are available on our new website Yourterm.org</a:t>
            </a:r>
          </a:p>
          <a:p>
            <a:pPr marL="285750" indent="-285750">
              <a:buFont typeface="Arial" panose="020B0604020202020204" pitchFamily="34" charset="0"/>
              <a:buChar char="•"/>
            </a:pPr>
            <a:r>
              <a:rPr lang="en-GB" sz="2300" dirty="0" smtClean="0"/>
              <a:t>We have recently reached the goal of having 10 domains with our latest FIN project</a:t>
            </a:r>
          </a:p>
          <a:p>
            <a:pPr marL="285750" indent="-285750">
              <a:buFont typeface="Arial" panose="020B0604020202020204" pitchFamily="34" charset="0"/>
              <a:buChar char="•"/>
            </a:pPr>
            <a:r>
              <a:rPr lang="en-GB" sz="2300" dirty="0" smtClean="0"/>
              <a:t>36 </a:t>
            </a:r>
            <a:r>
              <a:rPr lang="en-GB" sz="2300" dirty="0"/>
              <a:t>subprojects</a:t>
            </a:r>
          </a:p>
          <a:p>
            <a:pPr marL="285750" indent="-285750">
              <a:buFont typeface="Arial" panose="020B0604020202020204" pitchFamily="34" charset="0"/>
              <a:buChar char="•"/>
            </a:pPr>
            <a:r>
              <a:rPr lang="en-GB" sz="2300" dirty="0" smtClean="0"/>
              <a:t>more </a:t>
            </a:r>
            <a:r>
              <a:rPr lang="en-GB" sz="2300" dirty="0"/>
              <a:t>than 20 partners</a:t>
            </a:r>
          </a:p>
          <a:p>
            <a:pPr marL="285750" indent="-285750">
              <a:buFont typeface="Arial" panose="020B0604020202020204" pitchFamily="34" charset="0"/>
              <a:buChar char="•"/>
            </a:pPr>
            <a:r>
              <a:rPr lang="en-GB" sz="2300" dirty="0" smtClean="0"/>
              <a:t>active </a:t>
            </a:r>
            <a:r>
              <a:rPr lang="en-GB" sz="2300" dirty="0"/>
              <a:t>collaborations </a:t>
            </a:r>
            <a:r>
              <a:rPr lang="en-GB" sz="2300" dirty="0" smtClean="0"/>
              <a:t>on </a:t>
            </a:r>
            <a:r>
              <a:rPr lang="en-GB" sz="2300" dirty="0"/>
              <a:t>3 continents (Europe, Asia and North America</a:t>
            </a:r>
            <a:r>
              <a:rPr lang="en-GB" sz="2300" dirty="0" smtClean="0"/>
              <a:t>)</a:t>
            </a:r>
            <a:endParaRPr lang="en-GB" sz="2300" dirty="0"/>
          </a:p>
        </p:txBody>
      </p:sp>
    </p:spTree>
    <p:extLst>
      <p:ext uri="{BB962C8B-B14F-4D97-AF65-F5344CB8AC3E}">
        <p14:creationId xmlns:p14="http://schemas.microsoft.com/office/powerpoint/2010/main" val="184187818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2"/>
          <p:cNvSpPr txBox="1">
            <a:spLocks noGrp="1"/>
          </p:cNvSpPr>
          <p:nvPr>
            <p:ph type="body" idx="4294967295"/>
          </p:nvPr>
        </p:nvSpPr>
        <p:spPr>
          <a:xfrm>
            <a:off x="6566905" y="3635663"/>
            <a:ext cx="5333996" cy="2272402"/>
          </a:xfrm>
        </p:spPr>
        <p:txBody>
          <a:bodyPr>
            <a:noAutofit/>
          </a:bodyPr>
          <a:lstStyle/>
          <a:p>
            <a:pPr marL="0" lvl="0" indent="0">
              <a:buNone/>
            </a:pPr>
            <a:r>
              <a:rPr lang="en-GB" sz="2200" dirty="0">
                <a:latin typeface="Tw Cen MT" pitchFamily="34"/>
              </a:rPr>
              <a:t>The official languages and the working languages of the institutions of the Union shall be Bulgarian, Czech, Danish, Dutch, English, Estonian, Finnish, French, German, Greek, Hungarian, Irish, Italian, Latvian, Lithuanian, Maltese, Polish, Portuguese, Romanian, Slovak, Slovenian, Spanish and Swedish.</a:t>
            </a:r>
          </a:p>
        </p:txBody>
      </p:sp>
      <p:sp>
        <p:nvSpPr>
          <p:cNvPr id="3" name="Isosceles Triangle 1"/>
          <p:cNvSpPr/>
          <p:nvPr/>
        </p:nvSpPr>
        <p:spPr>
          <a:xfrm>
            <a:off x="2145840" y="3127833"/>
            <a:ext cx="2883359" cy="3708001"/>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blipFill>
            <a:blip r:embed="rId4">
              <a:alphaModFix/>
            </a:blip>
            <a:stretch>
              <a:fillRect/>
            </a:stretch>
          </a:blipFill>
          <a:ln w="12701" cap="flat">
            <a:solidFill>
              <a:srgbClr val="000000"/>
            </a:solidFill>
            <a:prstDash val="solid"/>
            <a:miter/>
          </a:ln>
          <a:effectLst>
            <a:outerShdw dist="50804" dir="5400000" algn="tl">
              <a:srgbClr val="AFABAB"/>
            </a:outerShdw>
          </a:effectLst>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effectLst>
                <a:outerShdw dist="50800" dir="3000073">
                  <a:srgbClr val="000000"/>
                </a:outerShdw>
              </a:effectLst>
              <a:uFillTx/>
              <a:latin typeface="Calibri"/>
            </a:endParaRPr>
          </a:p>
        </p:txBody>
      </p:sp>
      <p:sp>
        <p:nvSpPr>
          <p:cNvPr id="4" name="Isosceles Triangle 2"/>
          <p:cNvSpPr/>
          <p:nvPr/>
        </p:nvSpPr>
        <p:spPr>
          <a:xfrm rot="10799991">
            <a:off x="4218100" y="3995844"/>
            <a:ext cx="2211613" cy="2720349"/>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blipFill>
            <a:blip r:embed="rId5">
              <a:alphaModFix/>
            </a:blip>
            <a:stretch>
              <a:fillRect/>
            </a:stretch>
          </a:blip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5" name="Isosceles Triangle 3"/>
          <p:cNvSpPr/>
          <p:nvPr/>
        </p:nvSpPr>
        <p:spPr>
          <a:xfrm rot="10799991">
            <a:off x="2550773" y="28803"/>
            <a:ext cx="3276596" cy="3810012"/>
          </a:xfrm>
          <a:custGeom>
            <a:avLst/>
            <a:gdLst>
              <a:gd name="f0" fmla="val 10800000"/>
              <a:gd name="f1" fmla="val 5400000"/>
              <a:gd name="f2" fmla="val 180"/>
              <a:gd name="f3" fmla="val w"/>
              <a:gd name="f4" fmla="val h"/>
              <a:gd name="f5" fmla="val ss"/>
              <a:gd name="f6" fmla="val 0"/>
              <a:gd name="f7" fmla="val 5068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blipFill>
            <a:blip r:embed="rId6">
              <a:alphaModFix/>
            </a:blip>
            <a:stretch>
              <a:fillRect/>
            </a:stretch>
          </a:blip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6" name="Text Box 22"/>
          <p:cNvSpPr txBox="1"/>
          <p:nvPr/>
        </p:nvSpPr>
        <p:spPr>
          <a:xfrm>
            <a:off x="4749224" y="2620003"/>
            <a:ext cx="6738259"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3600"/>
              </a:spcBef>
              <a:spcAft>
                <a:spcPts val="0"/>
              </a:spcAft>
              <a:buNone/>
              <a:tabLst/>
              <a:defRPr sz="1800" b="0" i="0" u="none" strike="noStrike" kern="0" cap="none" spc="0" baseline="0">
                <a:solidFill>
                  <a:srgbClr val="000000"/>
                </a:solidFill>
                <a:uFillTx/>
              </a:defRPr>
            </a:pPr>
            <a:r>
              <a:rPr lang="en-GB" sz="6000" b="0" i="0" u="none" strike="noStrike" kern="1200" cap="all" spc="100" baseline="0" dirty="0">
                <a:solidFill>
                  <a:srgbClr val="000000"/>
                </a:solidFill>
                <a:uFillTx/>
                <a:latin typeface="Tw Cen MT Condensed"/>
              </a:rPr>
              <a:t>Regulation N°1/1958</a:t>
            </a:r>
          </a:p>
        </p:txBody>
      </p:sp>
      <p:sp>
        <p:nvSpPr>
          <p:cNvPr id="7" name="Isosceles Triangle 4"/>
          <p:cNvSpPr/>
          <p:nvPr/>
        </p:nvSpPr>
        <p:spPr>
          <a:xfrm rot="14722322">
            <a:off x="10737771" y="187030"/>
            <a:ext cx="834691" cy="12581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8" name="Isosceles Triangle 8"/>
          <p:cNvSpPr/>
          <p:nvPr/>
        </p:nvSpPr>
        <p:spPr>
          <a:xfrm rot="8733596">
            <a:off x="360343" y="947322"/>
            <a:ext cx="812673" cy="12581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9" name="Isosceles Triangle 9"/>
          <p:cNvSpPr/>
          <p:nvPr/>
        </p:nvSpPr>
        <p:spPr>
          <a:xfrm rot="3900846">
            <a:off x="494729" y="4503194"/>
            <a:ext cx="812673" cy="12581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000000"/>
          </a:solidFill>
          <a:ln w="12701" cap="flat">
            <a:solidFill>
              <a:srgbClr val="2F528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Tree>
    <p:extLst>
      <p:ext uri="{BB962C8B-B14F-4D97-AF65-F5344CB8AC3E}">
        <p14:creationId xmlns:p14="http://schemas.microsoft.com/office/powerpoint/2010/main" val="317859950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22631" y="1237476"/>
            <a:ext cx="2070537" cy="1325563"/>
          </a:xfrm>
        </p:spPr>
        <p:txBody>
          <a:bodyPr>
            <a:normAutofit fontScale="90000"/>
          </a:bodyPr>
          <a:lstStyle/>
          <a:p>
            <a:pPr algn="ctr"/>
            <a:r>
              <a:rPr lang="en-GB" sz="4000" b="1" dirty="0" err="1" smtClean="0">
                <a:solidFill>
                  <a:schemeClr val="accent1"/>
                </a:solidFill>
              </a:rPr>
              <a:t>YourTermProjects</a:t>
            </a:r>
            <a:endParaRPr lang="en-GB" sz="4000" b="1" dirty="0">
              <a:solidFill>
                <a:schemeClr val="accent1"/>
              </a:solidFill>
            </a:endParaRPr>
          </a:p>
        </p:txBody>
      </p:sp>
      <p:pic>
        <p:nvPicPr>
          <p:cNvPr id="4" name="Content Placeholder 3"/>
          <p:cNvPicPr>
            <a:picLocks noGrp="1" noChangeAspect="1"/>
          </p:cNvPicPr>
          <p:nvPr>
            <p:ph idx="1"/>
          </p:nvPr>
        </p:nvPicPr>
        <p:blipFill>
          <a:blip r:embed="rId3"/>
          <a:stretch>
            <a:fillRect/>
          </a:stretch>
        </p:blipFill>
        <p:spPr>
          <a:xfrm>
            <a:off x="231228" y="216489"/>
            <a:ext cx="4491035" cy="3367539"/>
          </a:xfrm>
          <a:prstGeom prst="rect">
            <a:avLst/>
          </a:prstGeom>
        </p:spPr>
      </p:pic>
      <p:pic>
        <p:nvPicPr>
          <p:cNvPr id="5" name="Picture 4"/>
          <p:cNvPicPr>
            <a:picLocks noChangeAspect="1"/>
          </p:cNvPicPr>
          <p:nvPr/>
        </p:nvPicPr>
        <p:blipFill>
          <a:blip r:embed="rId4"/>
          <a:stretch>
            <a:fillRect/>
          </a:stretch>
        </p:blipFill>
        <p:spPr>
          <a:xfrm>
            <a:off x="984469" y="3085826"/>
            <a:ext cx="4293284" cy="3532216"/>
          </a:xfrm>
          <a:prstGeom prst="rect">
            <a:avLst/>
          </a:prstGeom>
        </p:spPr>
      </p:pic>
      <p:pic>
        <p:nvPicPr>
          <p:cNvPr id="6" name="Picture 5"/>
          <p:cNvPicPr>
            <a:picLocks noChangeAspect="1"/>
          </p:cNvPicPr>
          <p:nvPr/>
        </p:nvPicPr>
        <p:blipFill>
          <a:blip r:embed="rId5"/>
          <a:stretch>
            <a:fillRect/>
          </a:stretch>
        </p:blipFill>
        <p:spPr>
          <a:xfrm>
            <a:off x="5016553" y="659735"/>
            <a:ext cx="4725710" cy="3666615"/>
          </a:xfrm>
          <a:prstGeom prst="rect">
            <a:avLst/>
          </a:prstGeom>
        </p:spPr>
      </p:pic>
      <p:pic>
        <p:nvPicPr>
          <p:cNvPr id="7" name="Picture 6"/>
          <p:cNvPicPr>
            <a:picLocks noChangeAspect="1"/>
          </p:cNvPicPr>
          <p:nvPr/>
        </p:nvPicPr>
        <p:blipFill>
          <a:blip r:embed="rId6"/>
          <a:stretch>
            <a:fillRect/>
          </a:stretch>
        </p:blipFill>
        <p:spPr>
          <a:xfrm>
            <a:off x="7655590" y="3085826"/>
            <a:ext cx="4337578" cy="3656874"/>
          </a:xfrm>
          <a:prstGeom prst="rect">
            <a:avLst/>
          </a:prstGeom>
        </p:spPr>
      </p:pic>
    </p:spTree>
    <p:extLst>
      <p:ext uri="{BB962C8B-B14F-4D97-AF65-F5344CB8AC3E}">
        <p14:creationId xmlns:p14="http://schemas.microsoft.com/office/powerpoint/2010/main" val="76901634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F6006-B62F-544D-8072-4EB7F27B7B21}"/>
              </a:ext>
            </a:extLst>
          </p:cNvPr>
          <p:cNvSpPr>
            <a:spLocks noGrp="1"/>
          </p:cNvSpPr>
          <p:nvPr>
            <p:ph type="title"/>
          </p:nvPr>
        </p:nvSpPr>
        <p:spPr>
          <a:xfrm>
            <a:off x="335666" y="463450"/>
            <a:ext cx="10185579" cy="554567"/>
          </a:xfrm>
        </p:spPr>
        <p:txBody>
          <a:bodyPr>
            <a:normAutofit fontScale="90000"/>
          </a:bodyPr>
          <a:lstStyle/>
          <a:p>
            <a:r>
              <a:rPr lang="es-ES" sz="3600" b="1" dirty="0">
                <a:solidFill>
                  <a:schemeClr val="accent1"/>
                </a:solidFill>
              </a:rPr>
              <a:t>Toolbox</a:t>
            </a:r>
          </a:p>
        </p:txBody>
      </p:sp>
      <p:pic>
        <p:nvPicPr>
          <p:cNvPr id="5" name="Imagen 4" descr="Interfaz de usuario gráfica, Texto, Sitio web&#10;&#10;Descripción generada automáticamente">
            <a:hlinkClick r:id="rId3"/>
            <a:extLst>
              <a:ext uri="{FF2B5EF4-FFF2-40B4-BE49-F238E27FC236}">
                <a16:creationId xmlns:a16="http://schemas.microsoft.com/office/drawing/2014/main" id="{D6E048C1-83CE-7741-80EA-893AD7635F4B}"/>
              </a:ext>
            </a:extLst>
          </p:cNvPr>
          <p:cNvPicPr>
            <a:picLocks noChangeAspect="1"/>
          </p:cNvPicPr>
          <p:nvPr/>
        </p:nvPicPr>
        <p:blipFill rotWithShape="1">
          <a:blip r:embed="rId4"/>
          <a:srcRect l="14197" t="26008" r="7408"/>
          <a:stretch/>
        </p:blipFill>
        <p:spPr>
          <a:xfrm>
            <a:off x="78634" y="1282265"/>
            <a:ext cx="7006756" cy="4133251"/>
          </a:xfrm>
          <a:prstGeom prst="rect">
            <a:avLst/>
          </a:prstGeom>
        </p:spPr>
      </p:pic>
      <p:pic>
        <p:nvPicPr>
          <p:cNvPr id="7" name="Imagen 6" descr="Interfaz de usuario gráfica, Sitio web&#10;&#10;Descripción generada automáticamente">
            <a:extLst>
              <a:ext uri="{FF2B5EF4-FFF2-40B4-BE49-F238E27FC236}">
                <a16:creationId xmlns:a16="http://schemas.microsoft.com/office/drawing/2014/main" id="{971912CE-BB48-334C-8276-DD2D02418839}"/>
              </a:ext>
            </a:extLst>
          </p:cNvPr>
          <p:cNvPicPr>
            <a:picLocks noChangeAspect="1"/>
          </p:cNvPicPr>
          <p:nvPr/>
        </p:nvPicPr>
        <p:blipFill rotWithShape="1">
          <a:blip r:embed="rId5"/>
          <a:srcRect l="11934" t="27325" r="9670" b="2222"/>
          <a:stretch/>
        </p:blipFill>
        <p:spPr>
          <a:xfrm>
            <a:off x="6057397" y="3172488"/>
            <a:ext cx="6005689" cy="3373275"/>
          </a:xfrm>
          <a:prstGeom prst="rect">
            <a:avLst/>
          </a:prstGeom>
        </p:spPr>
      </p:pic>
      <p:pic>
        <p:nvPicPr>
          <p:cNvPr id="8" name="Picture 9" descr="Yourterm.org">
            <a:hlinkClick r:id="rId6"/>
            <a:extLst>
              <a:ext uri="{FF2B5EF4-FFF2-40B4-BE49-F238E27FC236}">
                <a16:creationId xmlns:a16="http://schemas.microsoft.com/office/drawing/2014/main" id="{2BD0AB0B-069F-AE49-8520-8BD3348B7A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6305" y="109590"/>
            <a:ext cx="3865232" cy="90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4158507" y="2419496"/>
            <a:ext cx="1605384" cy="264633"/>
          </a:xfrm>
          <a:prstGeom prst="round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2400" dirty="0"/>
          </a:p>
        </p:txBody>
      </p:sp>
    </p:spTree>
    <p:extLst>
      <p:ext uri="{BB962C8B-B14F-4D97-AF65-F5344CB8AC3E}">
        <p14:creationId xmlns:p14="http://schemas.microsoft.com/office/powerpoint/2010/main" val="393956266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4712C3-9260-6B43-9270-65CDA05F0417}"/>
              </a:ext>
            </a:extLst>
          </p:cNvPr>
          <p:cNvSpPr txBox="1">
            <a:spLocks/>
          </p:cNvSpPr>
          <p:nvPr/>
        </p:nvSpPr>
        <p:spPr>
          <a:xfrm>
            <a:off x="609601" y="454009"/>
            <a:ext cx="8025113" cy="554567"/>
          </a:xfrm>
          <a:prstGeom prst="rect">
            <a:avLst/>
          </a:prstGeom>
        </p:spPr>
        <p:txBody>
          <a:bodyPr/>
          <a:lstStyle>
            <a:lvl1pPr algn="l" defTabSz="457200" rtl="0" eaLnBrk="1" fontAlgn="base" hangingPunct="1">
              <a:spcBef>
                <a:spcPct val="0"/>
              </a:spcBef>
              <a:spcAft>
                <a:spcPct val="0"/>
              </a:spcAft>
              <a:defRPr sz="2600" b="1" kern="1200" cap="none">
                <a:solidFill>
                  <a:schemeClr val="tx2"/>
                </a:solidFill>
                <a:latin typeface="Arial Narrow"/>
                <a:ea typeface="MS PGothic" panose="020B0600070205080204" pitchFamily="34" charset="-128"/>
                <a:cs typeface="Arial Narrow"/>
              </a:defRPr>
            </a:lvl1pPr>
            <a:lvl2pPr algn="l" defTabSz="457200" rtl="0" eaLnBrk="1" fontAlgn="base" hangingPunct="1">
              <a:spcBef>
                <a:spcPct val="0"/>
              </a:spcBef>
              <a:spcAft>
                <a:spcPct val="0"/>
              </a:spcAft>
              <a:defRPr sz="1600" b="1">
                <a:solidFill>
                  <a:schemeClr val="tx2"/>
                </a:solidFill>
                <a:latin typeface="Arial Narrow" charset="0"/>
                <a:ea typeface="MS PGothic" panose="020B0600070205080204" pitchFamily="34" charset="-128"/>
              </a:defRPr>
            </a:lvl2pPr>
            <a:lvl3pPr algn="l" defTabSz="457200" rtl="0" eaLnBrk="1" fontAlgn="base" hangingPunct="1">
              <a:spcBef>
                <a:spcPct val="0"/>
              </a:spcBef>
              <a:spcAft>
                <a:spcPct val="0"/>
              </a:spcAft>
              <a:defRPr sz="1600" b="1">
                <a:solidFill>
                  <a:schemeClr val="tx2"/>
                </a:solidFill>
                <a:latin typeface="Arial Narrow" charset="0"/>
                <a:ea typeface="MS PGothic" panose="020B0600070205080204" pitchFamily="34" charset="-128"/>
              </a:defRPr>
            </a:lvl3pPr>
            <a:lvl4pPr algn="l" defTabSz="457200" rtl="0" eaLnBrk="1" fontAlgn="base" hangingPunct="1">
              <a:spcBef>
                <a:spcPct val="0"/>
              </a:spcBef>
              <a:spcAft>
                <a:spcPct val="0"/>
              </a:spcAft>
              <a:defRPr sz="1600" b="1">
                <a:solidFill>
                  <a:schemeClr val="tx2"/>
                </a:solidFill>
                <a:latin typeface="Arial Narrow" charset="0"/>
                <a:ea typeface="MS PGothic" panose="020B0600070205080204" pitchFamily="34" charset="-128"/>
              </a:defRPr>
            </a:lvl4pPr>
            <a:lvl5pPr algn="l" defTabSz="457200" rtl="0" eaLnBrk="1" fontAlgn="base" hangingPunct="1">
              <a:spcBef>
                <a:spcPct val="0"/>
              </a:spcBef>
              <a:spcAft>
                <a:spcPct val="0"/>
              </a:spcAft>
              <a:defRPr sz="1600" b="1">
                <a:solidFill>
                  <a:schemeClr val="tx2"/>
                </a:solidFill>
                <a:latin typeface="Arial Narrow" charset="0"/>
                <a:ea typeface="MS PGothic" panose="020B0600070205080204" pitchFamily="34" charset="-128"/>
              </a:defRPr>
            </a:lvl5pPr>
            <a:lvl6pPr marL="457200" algn="l" defTabSz="457200" rtl="0" eaLnBrk="1" fontAlgn="base" hangingPunct="1">
              <a:spcBef>
                <a:spcPct val="0"/>
              </a:spcBef>
              <a:spcAft>
                <a:spcPct val="0"/>
              </a:spcAft>
              <a:defRPr sz="1600" b="1">
                <a:solidFill>
                  <a:schemeClr val="tx2"/>
                </a:solidFill>
                <a:latin typeface="Arial Narrow" charset="0"/>
                <a:ea typeface="ＭＳ Ｐゴシック" charset="0"/>
              </a:defRPr>
            </a:lvl6pPr>
            <a:lvl7pPr marL="914400" algn="l" defTabSz="457200" rtl="0" eaLnBrk="1" fontAlgn="base" hangingPunct="1">
              <a:spcBef>
                <a:spcPct val="0"/>
              </a:spcBef>
              <a:spcAft>
                <a:spcPct val="0"/>
              </a:spcAft>
              <a:defRPr sz="1600" b="1">
                <a:solidFill>
                  <a:schemeClr val="tx2"/>
                </a:solidFill>
                <a:latin typeface="Arial Narrow" charset="0"/>
                <a:ea typeface="ＭＳ Ｐゴシック" charset="0"/>
              </a:defRPr>
            </a:lvl7pPr>
            <a:lvl8pPr marL="1371600" algn="l" defTabSz="457200" rtl="0" eaLnBrk="1" fontAlgn="base" hangingPunct="1">
              <a:spcBef>
                <a:spcPct val="0"/>
              </a:spcBef>
              <a:spcAft>
                <a:spcPct val="0"/>
              </a:spcAft>
              <a:defRPr sz="1600" b="1">
                <a:solidFill>
                  <a:schemeClr val="tx2"/>
                </a:solidFill>
                <a:latin typeface="Arial Narrow" charset="0"/>
                <a:ea typeface="ＭＳ Ｐゴシック" charset="0"/>
              </a:defRPr>
            </a:lvl8pPr>
            <a:lvl9pPr marL="1828800" algn="l" defTabSz="457200" rtl="0" eaLnBrk="1" fontAlgn="base" hangingPunct="1">
              <a:spcBef>
                <a:spcPct val="0"/>
              </a:spcBef>
              <a:spcAft>
                <a:spcPct val="0"/>
              </a:spcAft>
              <a:defRPr sz="1600" b="1">
                <a:solidFill>
                  <a:schemeClr val="tx2"/>
                </a:solidFill>
                <a:latin typeface="Arial Narrow" charset="0"/>
                <a:ea typeface="ＭＳ Ｐゴシック" charset="0"/>
              </a:defRPr>
            </a:lvl9pPr>
          </a:lstStyle>
          <a:p>
            <a:pPr algn="ctr"/>
            <a:r>
              <a:rPr lang="es-ES_tradnl" sz="3200" dirty="0">
                <a:solidFill>
                  <a:schemeClr val="accent1"/>
                </a:solidFill>
                <a:latin typeface="+mj-lt"/>
                <a:ea typeface="+mj-ea"/>
                <a:cs typeface="+mj-cs"/>
              </a:rPr>
              <a:t>Collaboration</a:t>
            </a:r>
            <a:r>
              <a:rPr lang="es-ES_tradnl" sz="3467" dirty="0"/>
              <a:t> </a:t>
            </a:r>
            <a:r>
              <a:rPr lang="es-ES_tradnl" sz="3200" dirty="0">
                <a:solidFill>
                  <a:schemeClr val="accent1"/>
                </a:solidFill>
                <a:latin typeface="+mj-lt"/>
                <a:ea typeface="+mj-ea"/>
                <a:cs typeface="+mj-cs"/>
              </a:rPr>
              <a:t>request</a:t>
            </a:r>
            <a:endParaRPr lang="en-GB" sz="3200" dirty="0">
              <a:solidFill>
                <a:schemeClr val="accent1"/>
              </a:solidFill>
              <a:latin typeface="+mj-lt"/>
              <a:ea typeface="+mj-ea"/>
              <a:cs typeface="+mj-cs"/>
            </a:endParaRPr>
          </a:p>
        </p:txBody>
      </p:sp>
      <p:pic>
        <p:nvPicPr>
          <p:cNvPr id="2" name="Picture 1"/>
          <p:cNvPicPr>
            <a:picLocks noChangeAspect="1"/>
          </p:cNvPicPr>
          <p:nvPr/>
        </p:nvPicPr>
        <p:blipFill>
          <a:blip r:embed="rId3"/>
          <a:stretch>
            <a:fillRect/>
          </a:stretch>
        </p:blipFill>
        <p:spPr>
          <a:xfrm>
            <a:off x="3392968" y="1266703"/>
            <a:ext cx="8069667" cy="5358207"/>
          </a:xfrm>
          <a:prstGeom prst="rect">
            <a:avLst/>
          </a:prstGeom>
        </p:spPr>
      </p:pic>
      <p:sp>
        <p:nvSpPr>
          <p:cNvPr id="5" name="Right Arrow 4"/>
          <p:cNvSpPr/>
          <p:nvPr/>
        </p:nvSpPr>
        <p:spPr>
          <a:xfrm>
            <a:off x="8434751" y="1711278"/>
            <a:ext cx="468244" cy="335721"/>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6" name="Right Arrow 5"/>
          <p:cNvSpPr/>
          <p:nvPr/>
        </p:nvSpPr>
        <p:spPr>
          <a:xfrm>
            <a:off x="8434750" y="2590236"/>
            <a:ext cx="468244" cy="335721"/>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p>
        </p:txBody>
      </p:sp>
      <p:sp>
        <p:nvSpPr>
          <p:cNvPr id="7" name="TextBox 6"/>
          <p:cNvSpPr txBox="1"/>
          <p:nvPr/>
        </p:nvSpPr>
        <p:spPr>
          <a:xfrm>
            <a:off x="264632" y="2041458"/>
            <a:ext cx="3062177" cy="2349361"/>
          </a:xfrm>
          <a:prstGeom prst="rect">
            <a:avLst/>
          </a:prstGeom>
          <a:noFill/>
        </p:spPr>
        <p:txBody>
          <a:bodyPr wrap="square" rtlCol="0">
            <a:spAutoFit/>
          </a:bodyPr>
          <a:lstStyle/>
          <a:p>
            <a:pPr>
              <a:spcBef>
                <a:spcPts val="1600"/>
              </a:spcBef>
            </a:pPr>
            <a:r>
              <a:rPr lang="en-GB" sz="2400" dirty="0">
                <a:solidFill>
                  <a:schemeClr val="tx2"/>
                </a:solidFill>
              </a:rPr>
              <a:t>Interested?</a:t>
            </a:r>
          </a:p>
          <a:p>
            <a:pPr>
              <a:spcBef>
                <a:spcPts val="1600"/>
              </a:spcBef>
            </a:pPr>
            <a:r>
              <a:rPr lang="en-GB" sz="2400" dirty="0">
                <a:solidFill>
                  <a:schemeClr val="tx2"/>
                </a:solidFill>
              </a:rPr>
              <a:t>ALL languages are welcome!</a:t>
            </a:r>
          </a:p>
          <a:p>
            <a:pPr>
              <a:spcBef>
                <a:spcPts val="1600"/>
              </a:spcBef>
            </a:pPr>
            <a:r>
              <a:rPr lang="en-GB" sz="2400" dirty="0">
                <a:solidFill>
                  <a:schemeClr val="tx2"/>
                </a:solidFill>
              </a:rPr>
              <a:t>Let’s do terminology together!!!</a:t>
            </a:r>
          </a:p>
        </p:txBody>
      </p:sp>
      <p:sp>
        <p:nvSpPr>
          <p:cNvPr id="8" name="TextBox 7"/>
          <p:cNvSpPr txBox="1"/>
          <p:nvPr/>
        </p:nvSpPr>
        <p:spPr>
          <a:xfrm>
            <a:off x="340243" y="4895703"/>
            <a:ext cx="2079256" cy="1036181"/>
          </a:xfrm>
          <a:prstGeom prst="rect">
            <a:avLst/>
          </a:prstGeom>
          <a:noFill/>
        </p:spPr>
        <p:txBody>
          <a:bodyPr wrap="square" rtlCol="0">
            <a:spAutoFit/>
          </a:bodyPr>
          <a:lstStyle/>
          <a:p>
            <a:pPr>
              <a:spcBef>
                <a:spcPts val="1600"/>
              </a:spcBef>
            </a:pPr>
            <a:r>
              <a:rPr lang="en-GB" sz="1600" dirty="0">
                <a:solidFill>
                  <a:schemeClr val="bg2">
                    <a:lumMod val="75000"/>
                  </a:schemeClr>
                </a:solidFill>
                <a:hlinkClick r:id="rId4"/>
              </a:rPr>
              <a:t>https://yourterm.org/collaboration/</a:t>
            </a:r>
            <a:endParaRPr lang="en-GB" sz="1600" dirty="0">
              <a:solidFill>
                <a:schemeClr val="bg2">
                  <a:lumMod val="75000"/>
                </a:schemeClr>
              </a:solidFill>
            </a:endParaRPr>
          </a:p>
          <a:p>
            <a:pPr>
              <a:spcBef>
                <a:spcPts val="1600"/>
              </a:spcBef>
            </a:pPr>
            <a:endParaRPr lang="en-GB" sz="1600" dirty="0">
              <a:solidFill>
                <a:schemeClr val="bg2">
                  <a:lumMod val="75000"/>
                </a:schemeClr>
              </a:solidFill>
            </a:endParaRPr>
          </a:p>
        </p:txBody>
      </p:sp>
    </p:spTree>
    <p:extLst>
      <p:ext uri="{BB962C8B-B14F-4D97-AF65-F5344CB8AC3E}">
        <p14:creationId xmlns:p14="http://schemas.microsoft.com/office/powerpoint/2010/main" val="29738330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a:extLst>
              <a:ext uri="{FF2B5EF4-FFF2-40B4-BE49-F238E27FC236}">
                <a16:creationId xmlns:a16="http://schemas.microsoft.com/office/drawing/2014/main" id="{7B5DA0FF-8F58-41DD-998E-B759EEFC5B56}"/>
              </a:ext>
            </a:extLst>
          </p:cNvPr>
          <p:cNvPicPr>
            <a:picLocks noChangeAspect="1"/>
          </p:cNvPicPr>
          <p:nvPr/>
        </p:nvPicPr>
        <p:blipFill>
          <a:blip r:embed="rId2"/>
          <a:stretch>
            <a:fillRect/>
          </a:stretch>
        </p:blipFill>
        <p:spPr>
          <a:xfrm>
            <a:off x="-3048" y="-367990"/>
            <a:ext cx="12188952" cy="1572904"/>
          </a:xfrm>
          <a:prstGeom prst="rect">
            <a:avLst/>
          </a:prstGeom>
        </p:spPr>
      </p:pic>
      <p:pic>
        <p:nvPicPr>
          <p:cNvPr id="10" name="Immagine 9">
            <a:extLst>
              <a:ext uri="{FF2B5EF4-FFF2-40B4-BE49-F238E27FC236}">
                <a16:creationId xmlns:a16="http://schemas.microsoft.com/office/drawing/2014/main" id="{9D1EA2B6-38A8-453B-89F0-E519511352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1071" y="5934707"/>
            <a:ext cx="1674057" cy="570236"/>
          </a:xfrm>
          <a:prstGeom prst="rect">
            <a:avLst/>
          </a:prstGeom>
        </p:spPr>
      </p:pic>
      <p:pic>
        <p:nvPicPr>
          <p:cNvPr id="11" name="Immagine 10">
            <a:extLst>
              <a:ext uri="{FF2B5EF4-FFF2-40B4-BE49-F238E27FC236}">
                <a16:creationId xmlns:a16="http://schemas.microsoft.com/office/drawing/2014/main" id="{3BBC95EF-2B28-4CDA-9579-A12864FF246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60449" y="6008284"/>
            <a:ext cx="1180480" cy="579531"/>
          </a:xfrm>
          <a:prstGeom prst="rect">
            <a:avLst/>
          </a:prstGeom>
        </p:spPr>
      </p:pic>
      <p:sp>
        <p:nvSpPr>
          <p:cNvPr id="7" name="CasellaDiTesto 6">
            <a:extLst>
              <a:ext uri="{FF2B5EF4-FFF2-40B4-BE49-F238E27FC236}">
                <a16:creationId xmlns:a16="http://schemas.microsoft.com/office/drawing/2014/main" id="{41FD05C8-9E97-418A-AFF4-256CBBE0BF0B}"/>
              </a:ext>
            </a:extLst>
          </p:cNvPr>
          <p:cNvSpPr txBox="1"/>
          <p:nvPr/>
        </p:nvSpPr>
        <p:spPr>
          <a:xfrm>
            <a:off x="600777" y="2221282"/>
            <a:ext cx="10635342" cy="2062103"/>
          </a:xfrm>
          <a:prstGeom prst="rect">
            <a:avLst/>
          </a:prstGeom>
          <a:noFill/>
        </p:spPr>
        <p:txBody>
          <a:bodyPr wrap="square" rtlCol="0">
            <a:spAutoFit/>
          </a:bodyPr>
          <a:lstStyle/>
          <a:p>
            <a:pPr algn="ctr"/>
            <a:r>
              <a:rPr lang="it-IT" sz="3200" dirty="0">
                <a:solidFill>
                  <a:schemeClr val="bg1"/>
                </a:solidFill>
                <a:latin typeface="Arial" panose="020B0604020202020204" pitchFamily="34" charset="0"/>
                <a:cs typeface="Arial" panose="020B0604020202020204" pitchFamily="34" charset="0"/>
              </a:rPr>
              <a:t>Thank you!</a:t>
            </a:r>
          </a:p>
          <a:p>
            <a:pPr algn="ctr"/>
            <a:endParaRPr lang="it-IT" sz="3200" dirty="0">
              <a:solidFill>
                <a:schemeClr val="bg1"/>
              </a:solidFill>
              <a:latin typeface="Arial" panose="020B0604020202020204" pitchFamily="34" charset="0"/>
              <a:cs typeface="Arial" panose="020B0604020202020204" pitchFamily="34" charset="0"/>
            </a:endParaRPr>
          </a:p>
          <a:p>
            <a:pPr algn="ctr"/>
            <a:endParaRPr lang="it-IT" sz="3200" dirty="0" smtClean="0">
              <a:solidFill>
                <a:schemeClr val="bg1"/>
              </a:solidFill>
              <a:latin typeface="Arial" panose="020B0604020202020204" pitchFamily="34" charset="0"/>
              <a:cs typeface="Arial" panose="020B0604020202020204" pitchFamily="34" charset="0"/>
            </a:endParaRPr>
          </a:p>
          <a:p>
            <a:pPr algn="ctr"/>
            <a:endParaRPr lang="it-IT" sz="3200" dirty="0">
              <a:solidFill>
                <a:schemeClr val="bg1"/>
              </a:solidFill>
              <a:latin typeface="Arial" panose="020B0604020202020204" pitchFamily="34" charset="0"/>
              <a:cs typeface="Arial" panose="020B0604020202020204" pitchFamily="34" charset="0"/>
            </a:endParaRPr>
          </a:p>
        </p:txBody>
      </p:sp>
      <p:pic>
        <p:nvPicPr>
          <p:cNvPr id="9" name="Content Placeholder 6" descr="File:Email Shiny Icon.svg - Wikimedia Commons"/>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a:xfrm>
            <a:off x="3496042" y="4746697"/>
            <a:ext cx="800081" cy="800081"/>
          </a:xfrm>
          <a:prstGeom prst="rect">
            <a:avLst/>
          </a:prstGeom>
        </p:spPr>
      </p:pic>
      <p:sp>
        <p:nvSpPr>
          <p:cNvPr id="12" name="Rectangle 11"/>
          <p:cNvSpPr/>
          <p:nvPr/>
        </p:nvSpPr>
        <p:spPr>
          <a:xfrm>
            <a:off x="4724748" y="4900516"/>
            <a:ext cx="2599751" cy="461665"/>
          </a:xfrm>
          <a:prstGeom prst="rect">
            <a:avLst/>
          </a:prstGeom>
        </p:spPr>
        <p:txBody>
          <a:bodyPr wrap="none">
            <a:spAutoFit/>
          </a:bodyPr>
          <a:lstStyle/>
          <a:p>
            <a:r>
              <a:rPr lang="en-GB" sz="2400" dirty="0">
                <a:hlinkClick r:id="rId6"/>
              </a:rPr>
              <a:t>Send</a:t>
            </a:r>
            <a:r>
              <a:rPr lang="et-EE" sz="2400" dirty="0">
                <a:hlinkClick r:id="rId6"/>
              </a:rPr>
              <a:t> </a:t>
            </a:r>
            <a:r>
              <a:rPr lang="en-GB" sz="2400" dirty="0">
                <a:hlinkClick r:id="rId6"/>
              </a:rPr>
              <a:t>your</a:t>
            </a:r>
            <a:r>
              <a:rPr lang="et-EE" sz="2400" dirty="0">
                <a:hlinkClick r:id="rId6"/>
              </a:rPr>
              <a:t> </a:t>
            </a:r>
            <a:r>
              <a:rPr lang="en-GB" sz="2400" dirty="0">
                <a:hlinkClick r:id="rId6"/>
              </a:rPr>
              <a:t>question</a:t>
            </a:r>
            <a:endParaRPr lang="en-GB" sz="2400" dirty="0"/>
          </a:p>
        </p:txBody>
      </p:sp>
      <p:sp>
        <p:nvSpPr>
          <p:cNvPr id="13" name="Rectangle 12"/>
          <p:cNvSpPr/>
          <p:nvPr/>
        </p:nvSpPr>
        <p:spPr>
          <a:xfrm>
            <a:off x="4724748" y="3833337"/>
            <a:ext cx="4625753" cy="461665"/>
          </a:xfrm>
          <a:prstGeom prst="rect">
            <a:avLst/>
          </a:prstGeom>
        </p:spPr>
        <p:txBody>
          <a:bodyPr wrap="none">
            <a:spAutoFit/>
          </a:bodyPr>
          <a:lstStyle/>
          <a:p>
            <a:r>
              <a:rPr lang="et-EE" sz="2400" dirty="0">
                <a:hlinkClick r:id="rId7" tooltip="DG Trad Terminology Coordination"/>
              </a:rPr>
              <a:t>DG TRAD Terminology Coordination</a:t>
            </a:r>
            <a:endParaRPr lang="en-GB" sz="2400" dirty="0"/>
          </a:p>
        </p:txBody>
      </p:sp>
      <p:pic>
        <p:nvPicPr>
          <p:cNvPr id="14" name="Picture 1" descr="image001"/>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523208" y="3616471"/>
            <a:ext cx="745751" cy="92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80495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noGrp="1"/>
          </p:cNvSpPr>
          <p:nvPr>
            <p:ph type="title"/>
          </p:nvPr>
        </p:nvSpPr>
        <p:spPr>
          <a:xfrm>
            <a:off x="259643" y="745070"/>
            <a:ext cx="3127023" cy="4419596"/>
          </a:xfrm>
        </p:spPr>
        <p:txBody>
          <a:bodyPr/>
          <a:lstStyle/>
          <a:p>
            <a:pPr lvl="0"/>
            <a:r>
              <a:rPr lang="de-DE" dirty="0">
                <a:solidFill>
                  <a:schemeClr val="accent1">
                    <a:lumMod val="75000"/>
                  </a:schemeClr>
                </a:solidFill>
              </a:rPr>
              <a:t>EU:  </a:t>
            </a:r>
            <a:br>
              <a:rPr lang="de-DE" dirty="0">
                <a:solidFill>
                  <a:schemeClr val="accent1">
                    <a:lumMod val="75000"/>
                  </a:schemeClr>
                </a:solidFill>
              </a:rPr>
            </a:br>
            <a:r>
              <a:rPr lang="de-DE" dirty="0">
                <a:solidFill>
                  <a:schemeClr val="accent1">
                    <a:lumMod val="75000"/>
                  </a:schemeClr>
                </a:solidFill>
              </a:rPr>
              <a:t>the</a:t>
            </a:r>
            <a:br>
              <a:rPr lang="de-DE" dirty="0">
                <a:solidFill>
                  <a:schemeClr val="accent1">
                    <a:lumMod val="75000"/>
                  </a:schemeClr>
                </a:solidFill>
              </a:rPr>
            </a:br>
            <a:r>
              <a:rPr lang="de-DE" dirty="0">
                <a:solidFill>
                  <a:schemeClr val="accent1">
                    <a:lumMod val="75000"/>
                  </a:schemeClr>
                </a:solidFill>
              </a:rPr>
              <a:t>multilingual</a:t>
            </a:r>
            <a:br>
              <a:rPr lang="de-DE" dirty="0">
                <a:solidFill>
                  <a:schemeClr val="accent1">
                    <a:lumMod val="75000"/>
                  </a:schemeClr>
                </a:solidFill>
              </a:rPr>
            </a:br>
            <a:r>
              <a:rPr lang="de-DE" dirty="0">
                <a:solidFill>
                  <a:schemeClr val="accent1">
                    <a:lumMod val="75000"/>
                  </a:schemeClr>
                </a:solidFill>
              </a:rPr>
              <a:t>train</a:t>
            </a:r>
            <a:endParaRPr lang="en-GB" dirty="0">
              <a:solidFill>
                <a:schemeClr val="accent1">
                  <a:lumMod val="75000"/>
                </a:schemeClr>
              </a:solidFill>
            </a:endParaRPr>
          </a:p>
        </p:txBody>
      </p:sp>
      <p:pic>
        <p:nvPicPr>
          <p:cNvPr id="2" name="Picture 2"/>
          <p:cNvPicPr>
            <a:picLocks noGrp="1" noChangeAspect="1"/>
          </p:cNvPicPr>
          <p:nvPr>
            <p:ph idx="1"/>
          </p:nvPr>
        </p:nvPicPr>
        <p:blipFill>
          <a:blip r:embed="rId4"/>
          <a:srcRect/>
          <a:stretch>
            <a:fillRect/>
          </a:stretch>
        </p:blipFill>
        <p:spPr>
          <a:xfrm>
            <a:off x="3505196" y="152403"/>
            <a:ext cx="8386767" cy="6564313"/>
          </a:xfrm>
          <a:ln w="9528">
            <a:solidFill>
              <a:srgbClr val="000000"/>
            </a:solidFill>
            <a:prstDash val="solid"/>
            <a:miter/>
          </a:ln>
        </p:spPr>
      </p:pic>
      <p:pic>
        <p:nvPicPr>
          <p:cNvPr id="4" name="Picture 2"/>
          <p:cNvPicPr>
            <a:picLocks noChangeAspect="1"/>
          </p:cNvPicPr>
          <p:nvPr/>
        </p:nvPicPr>
        <p:blipFill>
          <a:blip r:embed="rId5"/>
          <a:stretch>
            <a:fillRect/>
          </a:stretch>
        </p:blipFill>
        <p:spPr>
          <a:xfrm>
            <a:off x="0" y="5900540"/>
            <a:ext cx="3063880" cy="957459"/>
          </a:xfrm>
          <a:prstGeom prst="rect">
            <a:avLst/>
          </a:prstGeom>
          <a:noFill/>
          <a:ln cap="flat">
            <a:noFill/>
          </a:ln>
        </p:spPr>
      </p:pic>
    </p:spTree>
    <p:extLst>
      <p:ext uri="{BB962C8B-B14F-4D97-AF65-F5344CB8AC3E}">
        <p14:creationId xmlns:p14="http://schemas.microsoft.com/office/powerpoint/2010/main" val="288515655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2799644" y="198159"/>
            <a:ext cx="6784623" cy="415923"/>
          </a:xfrm>
        </p:spPr>
        <p:txBody>
          <a:bodyPr/>
          <a:lstStyle/>
          <a:p>
            <a:pPr lvl="0" algn="ctr"/>
            <a:r>
              <a:rPr lang="de-DE" sz="800" b="1" dirty="0">
                <a:solidFill>
                  <a:srgbClr val="0070C0"/>
                </a:solidFill>
              </a:rPr>
              <a:t>    </a:t>
            </a:r>
            <a:r>
              <a:rPr lang="de-DE" sz="2200" b="1" dirty="0">
                <a:solidFill>
                  <a:srgbClr val="0070C0"/>
                </a:solidFill>
              </a:rPr>
              <a:t>T</a:t>
            </a:r>
            <a:r>
              <a:rPr lang="de-DE" sz="2200" b="1" dirty="0" smtClean="0">
                <a:solidFill>
                  <a:srgbClr val="0070C0"/>
                </a:solidFill>
              </a:rPr>
              <a:t>he </a:t>
            </a:r>
            <a:r>
              <a:rPr lang="de-DE" sz="2200" b="1" dirty="0">
                <a:solidFill>
                  <a:srgbClr val="0070C0"/>
                </a:solidFill>
              </a:rPr>
              <a:t>W</a:t>
            </a:r>
            <a:r>
              <a:rPr lang="de-DE" sz="2200" b="1" dirty="0" smtClean="0">
                <a:solidFill>
                  <a:srgbClr val="0070C0"/>
                </a:solidFill>
              </a:rPr>
              <a:t>ay </a:t>
            </a:r>
            <a:r>
              <a:rPr lang="de-DE" sz="2200" b="1" dirty="0">
                <a:solidFill>
                  <a:srgbClr val="0070C0"/>
                </a:solidFill>
              </a:rPr>
              <a:t>T</a:t>
            </a:r>
            <a:r>
              <a:rPr lang="de-DE" sz="2200" b="1" dirty="0" smtClean="0">
                <a:solidFill>
                  <a:srgbClr val="0070C0"/>
                </a:solidFill>
              </a:rPr>
              <a:t>hrough </a:t>
            </a:r>
            <a:r>
              <a:rPr lang="de-DE" sz="2200" b="1" dirty="0">
                <a:solidFill>
                  <a:srgbClr val="0070C0"/>
                </a:solidFill>
              </a:rPr>
              <a:t>TRANSLATION</a:t>
            </a:r>
            <a:endParaRPr lang="en-GB" sz="2200" b="1" dirty="0">
              <a:solidFill>
                <a:srgbClr val="0070C0"/>
              </a:solidFill>
            </a:endParaRPr>
          </a:p>
        </p:txBody>
      </p:sp>
      <p:sp>
        <p:nvSpPr>
          <p:cNvPr id="4" name="Content Placeholder 2"/>
          <p:cNvSpPr txBox="1">
            <a:spLocks noGrp="1"/>
          </p:cNvSpPr>
          <p:nvPr>
            <p:ph idx="1"/>
          </p:nvPr>
        </p:nvSpPr>
        <p:spPr>
          <a:xfrm>
            <a:off x="450846" y="757892"/>
            <a:ext cx="11741152" cy="4953003"/>
          </a:xfrm>
        </p:spPr>
        <p:txBody>
          <a:bodyPr>
            <a:normAutofit/>
          </a:bodyPr>
          <a:lstStyle/>
          <a:p>
            <a:pPr marL="0" lvl="0" indent="0" algn="ctr">
              <a:lnSpc>
                <a:spcPct val="100000"/>
              </a:lnSpc>
              <a:buNone/>
            </a:pPr>
            <a:r>
              <a:rPr lang="de-DE" sz="2700" dirty="0">
                <a:latin typeface="+mj-lt"/>
              </a:rPr>
              <a:t>Translation is present at every step in the legislative process; from the first draft, which originates with the </a:t>
            </a:r>
            <a:r>
              <a:rPr lang="de-DE" sz="2700" dirty="0" err="1">
                <a:latin typeface="+mj-lt"/>
              </a:rPr>
              <a:t>Commission</a:t>
            </a:r>
            <a:r>
              <a:rPr lang="en-GB" sz="2700" dirty="0">
                <a:latin typeface="+mj-lt"/>
              </a:rPr>
              <a:t>’</a:t>
            </a:r>
            <a:r>
              <a:rPr lang="de-DE" sz="2700" dirty="0">
                <a:latin typeface="+mj-lt"/>
              </a:rPr>
              <a:t>s experts, through all the negotiations with national departments and with the Council and Parliament, to the ultimate legal act, on which a vote is taken in each national Parliament, and which then becomes an </a:t>
            </a:r>
            <a:r>
              <a:rPr lang="en-GB" sz="2700" dirty="0">
                <a:latin typeface="+mj-lt"/>
              </a:rPr>
              <a:t>‘</a:t>
            </a:r>
            <a:r>
              <a:rPr lang="de-DE" sz="2700" dirty="0">
                <a:latin typeface="+mj-lt"/>
              </a:rPr>
              <a:t>original law</a:t>
            </a:r>
            <a:r>
              <a:rPr lang="en-GB" sz="2700" dirty="0">
                <a:latin typeface="+mj-lt"/>
              </a:rPr>
              <a:t>’</a:t>
            </a:r>
            <a:r>
              <a:rPr lang="de-DE" sz="2700" dirty="0">
                <a:latin typeface="+mj-lt"/>
              </a:rPr>
              <a:t>.</a:t>
            </a:r>
          </a:p>
        </p:txBody>
      </p:sp>
      <p:sp>
        <p:nvSpPr>
          <p:cNvPr id="3" name="Rectangle 3"/>
          <p:cNvSpPr/>
          <p:nvPr/>
        </p:nvSpPr>
        <p:spPr>
          <a:xfrm rot="16200004">
            <a:off x="4876797" y="-457319"/>
            <a:ext cx="2438403" cy="12191996"/>
          </a:xfrm>
          <a:prstGeom prst="rect">
            <a:avLst/>
          </a:prstGeom>
          <a:solidFill>
            <a:srgbClr val="117197"/>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pic>
        <p:nvPicPr>
          <p:cNvPr id="5" name="Picture 4"/>
          <p:cNvPicPr>
            <a:picLocks noChangeAspect="1"/>
          </p:cNvPicPr>
          <p:nvPr/>
        </p:nvPicPr>
        <p:blipFill>
          <a:blip r:embed="rId3"/>
          <a:srcRect l="1183" t="6505" r="777" b="8922"/>
          <a:stretch>
            <a:fillRect/>
          </a:stretch>
        </p:blipFill>
        <p:spPr>
          <a:xfrm>
            <a:off x="0" y="2788355"/>
            <a:ext cx="12198352" cy="4015853"/>
          </a:xfrm>
          <a:prstGeom prst="rect">
            <a:avLst/>
          </a:prstGeom>
          <a:noFill/>
          <a:ln cap="flat">
            <a:noFill/>
          </a:ln>
        </p:spPr>
      </p:pic>
    </p:spTree>
    <p:extLst>
      <p:ext uri="{BB962C8B-B14F-4D97-AF65-F5344CB8AC3E}">
        <p14:creationId xmlns:p14="http://schemas.microsoft.com/office/powerpoint/2010/main" val="193966997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arallelogram 5"/>
          <p:cNvSpPr/>
          <p:nvPr/>
        </p:nvSpPr>
        <p:spPr>
          <a:xfrm>
            <a:off x="5254169" y="0"/>
            <a:ext cx="6934196" cy="6858000"/>
          </a:xfrm>
          <a:custGeom>
            <a:avLst/>
            <a:gdLst>
              <a:gd name="f0" fmla="val 10800000"/>
              <a:gd name="f1" fmla="val 5400000"/>
              <a:gd name="f2" fmla="val 180"/>
              <a:gd name="f3" fmla="val w"/>
              <a:gd name="f4" fmla="val h"/>
              <a:gd name="f5" fmla="val ss"/>
              <a:gd name="f6" fmla="val 0"/>
              <a:gd name="f7" fmla="val 2500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solidFill>
            <a:srgbClr val="D0CECE">
              <a:alpha val="26000"/>
            </a:srgbClr>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5" name="Title 1"/>
          <p:cNvSpPr txBox="1">
            <a:spLocks noGrp="1"/>
          </p:cNvSpPr>
          <p:nvPr>
            <p:ph type="title"/>
          </p:nvPr>
        </p:nvSpPr>
        <p:spPr>
          <a:xfrm>
            <a:off x="6826959" y="414602"/>
            <a:ext cx="4953003" cy="2506663"/>
          </a:xfrm>
        </p:spPr>
        <p:txBody>
          <a:bodyPr>
            <a:noAutofit/>
          </a:bodyPr>
          <a:lstStyle/>
          <a:p>
            <a:pPr lvl="0"/>
            <a:r>
              <a:rPr lang="en-US" sz="4800" cap="small" dirty="0">
                <a:latin typeface="Tw Cen MT" pitchFamily="34"/>
              </a:rPr>
              <a:t>The biggest Human Linguistic Machine</a:t>
            </a:r>
            <a:endParaRPr lang="en-GB" sz="4800" cap="small" dirty="0">
              <a:latin typeface="Tw Cen MT" pitchFamily="34"/>
            </a:endParaRPr>
          </a:p>
        </p:txBody>
      </p:sp>
      <p:sp>
        <p:nvSpPr>
          <p:cNvPr id="3" name="Content Placeholder 2"/>
          <p:cNvSpPr txBox="1">
            <a:spLocks noGrp="1"/>
          </p:cNvSpPr>
          <p:nvPr>
            <p:ph idx="1"/>
          </p:nvPr>
        </p:nvSpPr>
        <p:spPr>
          <a:xfrm>
            <a:off x="6623528" y="2720791"/>
            <a:ext cx="4339769" cy="3810003"/>
          </a:xfrm>
        </p:spPr>
        <p:txBody>
          <a:bodyPr/>
          <a:lstStyle/>
          <a:p>
            <a:pPr marL="0" lvl="0" indent="0">
              <a:buNone/>
            </a:pPr>
            <a:r>
              <a:rPr lang="en-US" sz="2000" dirty="0">
                <a:latin typeface="+mj-lt"/>
              </a:rPr>
              <a:t>Translation and Interpretation in the EU Institutions</a:t>
            </a:r>
          </a:p>
          <a:p>
            <a:pPr lvl="0">
              <a:buFont typeface="Wingdings" panose="05000000000000000000" pitchFamily="2" charset="2"/>
              <a:buChar char="Ø"/>
            </a:pPr>
            <a:r>
              <a:rPr lang="en-US" sz="2000" dirty="0" smtClean="0">
                <a:latin typeface="+mj-lt"/>
              </a:rPr>
              <a:t>10 Institutions </a:t>
            </a:r>
          </a:p>
          <a:p>
            <a:pPr lvl="0">
              <a:buFont typeface="Wingdings" panose="05000000000000000000" pitchFamily="2" charset="2"/>
              <a:buChar char="Ø"/>
            </a:pPr>
            <a:r>
              <a:rPr lang="en-US" sz="2000" dirty="0" smtClean="0">
                <a:latin typeface="+mj-lt"/>
              </a:rPr>
              <a:t>5000 translators  </a:t>
            </a:r>
          </a:p>
          <a:p>
            <a:pPr lvl="0">
              <a:buFont typeface="Wingdings" panose="05000000000000000000" pitchFamily="2" charset="2"/>
              <a:buChar char="Ø"/>
            </a:pPr>
            <a:r>
              <a:rPr lang="en-US" sz="2000" dirty="0" smtClean="0">
                <a:latin typeface="+mj-lt"/>
              </a:rPr>
              <a:t>250 full-time terminologists</a:t>
            </a:r>
            <a:endParaRPr lang="en-US" sz="2000" dirty="0">
              <a:latin typeface="+mj-lt"/>
            </a:endParaRPr>
          </a:p>
          <a:p>
            <a:pPr marL="0" lvl="0" indent="0">
              <a:buNone/>
            </a:pPr>
            <a:r>
              <a:rPr lang="en-US" sz="2000" dirty="0">
                <a:latin typeface="+mj-lt"/>
              </a:rPr>
              <a:t>Involvement of translation and interpretation in the legislative process: draft, negotiations, co</a:t>
            </a:r>
            <a:r>
              <a:rPr lang="en-GB" sz="2000" dirty="0">
                <a:latin typeface="+mj-lt"/>
              </a:rPr>
              <a:t>-</a:t>
            </a:r>
            <a:r>
              <a:rPr lang="en-US" sz="2000" dirty="0">
                <a:latin typeface="+mj-lt"/>
              </a:rPr>
              <a:t>decisions, amendments</a:t>
            </a:r>
            <a:r>
              <a:rPr lang="is-IS" sz="2000" dirty="0">
                <a:latin typeface="+mj-lt"/>
              </a:rPr>
              <a:t>…</a:t>
            </a:r>
            <a:r>
              <a:rPr lang="en-US" sz="2000" dirty="0">
                <a:latin typeface="+mj-lt"/>
              </a:rPr>
              <a:t>. </a:t>
            </a:r>
          </a:p>
          <a:p>
            <a:pPr lvl="0"/>
            <a:endParaRPr lang="en-US" dirty="0">
              <a:latin typeface="+mj-lt"/>
            </a:endParaRPr>
          </a:p>
          <a:p>
            <a:pPr lvl="0"/>
            <a:endParaRPr lang="en-GB" dirty="0">
              <a:latin typeface="+mj-lt"/>
            </a:endParaRPr>
          </a:p>
        </p:txBody>
      </p:sp>
      <p:sp>
        <p:nvSpPr>
          <p:cNvPr id="4" name="Parallelogram 4"/>
          <p:cNvSpPr/>
          <p:nvPr/>
        </p:nvSpPr>
        <p:spPr>
          <a:xfrm>
            <a:off x="-68541" y="0"/>
            <a:ext cx="6476996" cy="6858000"/>
          </a:xfrm>
          <a:custGeom>
            <a:avLst/>
            <a:gdLst>
              <a:gd name="f0" fmla="val 10800000"/>
              <a:gd name="f1" fmla="val 5400000"/>
              <a:gd name="f2" fmla="val 180"/>
              <a:gd name="f3" fmla="val w"/>
              <a:gd name="f4" fmla="val h"/>
              <a:gd name="f5" fmla="val ss"/>
              <a:gd name="f6" fmla="val 0"/>
              <a:gd name="f7" fmla="val 25000"/>
              <a:gd name="f8" fmla="+- 0 0 -360"/>
              <a:gd name="f9" fmla="+- 0 0 -90"/>
              <a:gd name="f10" fmla="+- 0 0 -180"/>
              <a:gd name="f11" fmla="+- 0 0 -270"/>
              <a:gd name="f12" fmla="abs f3"/>
              <a:gd name="f13" fmla="abs f4"/>
              <a:gd name="f14" fmla="abs f5"/>
              <a:gd name="f15" fmla="*/ 5 f7 1"/>
              <a:gd name="f16" fmla="*/ f8 f0 1"/>
              <a:gd name="f17" fmla="*/ f9 f0 1"/>
              <a:gd name="f18" fmla="*/ f10 f0 1"/>
              <a:gd name="f19" fmla="*/ f11 f0 1"/>
              <a:gd name="f20" fmla="?: f12 f3 1"/>
              <a:gd name="f21" fmla="?: f13 f4 1"/>
              <a:gd name="f22" fmla="?: f14 f5 1"/>
              <a:gd name="f23" fmla="*/ f16 1 f2"/>
              <a:gd name="f24" fmla="*/ f17 1 f2"/>
              <a:gd name="f25" fmla="*/ f18 1 f2"/>
              <a:gd name="f26" fmla="*/ f19 1 f2"/>
              <a:gd name="f27" fmla="*/ f20 1 21600"/>
              <a:gd name="f28" fmla="*/ f21 1 21600"/>
              <a:gd name="f29" fmla="*/ 21600 f20 1"/>
              <a:gd name="f30" fmla="*/ 21600 f21 1"/>
              <a:gd name="f31" fmla="+- f23 0 f1"/>
              <a:gd name="f32" fmla="+- f24 0 f1"/>
              <a:gd name="f33" fmla="+- f25 0 f1"/>
              <a:gd name="f34" fmla="+- f26 0 f1"/>
              <a:gd name="f35" fmla="min f28 f27"/>
              <a:gd name="f36" fmla="*/ f29 1 f22"/>
              <a:gd name="f37" fmla="*/ f30 1 f22"/>
              <a:gd name="f38" fmla="val f36"/>
              <a:gd name="f39" fmla="val f37"/>
              <a:gd name="f40" fmla="*/ f6 f35 1"/>
              <a:gd name="f41" fmla="+- f39 0 f6"/>
              <a:gd name="f42" fmla="+- f38 0 f6"/>
              <a:gd name="f43" fmla="*/ f39 f35 1"/>
              <a:gd name="f44" fmla="*/ f38 f35 1"/>
              <a:gd name="f45" fmla="*/ f41 1 2"/>
              <a:gd name="f46" fmla="*/ f42 1 2"/>
              <a:gd name="f47" fmla="min f42 f41"/>
              <a:gd name="f48" fmla="*/ 100000 f42 1"/>
              <a:gd name="f49" fmla="+- f6 f45 0"/>
              <a:gd name="f50" fmla="+- f6 f46 0"/>
              <a:gd name="f51" fmla="*/ f48 1 f47"/>
              <a:gd name="f52" fmla="*/ f47 f7 1"/>
              <a:gd name="f53" fmla="*/ f52 1 200000"/>
              <a:gd name="f54" fmla="*/ f52 1 100000"/>
              <a:gd name="f55" fmla="*/ f15 1 f51"/>
              <a:gd name="f56" fmla="*/ f41 f50 1"/>
              <a:gd name="f57" fmla="*/ f50 f35 1"/>
              <a:gd name="f58" fmla="*/ f49 f35 1"/>
              <a:gd name="f59" fmla="+- f38 0 f53"/>
              <a:gd name="f60" fmla="+- f38 0 f54"/>
              <a:gd name="f61" fmla="+- 1 f55 0"/>
              <a:gd name="f62" fmla="*/ f56 1 f54"/>
              <a:gd name="f63" fmla="*/ f54 f35 1"/>
              <a:gd name="f64" fmla="*/ f53 f35 1"/>
              <a:gd name="f65" fmla="*/ f60 1 2"/>
              <a:gd name="f66" fmla="*/ f61 1 12"/>
              <a:gd name="f67" fmla="+- f39 0 f62"/>
              <a:gd name="f68" fmla="*/ f60 f35 1"/>
              <a:gd name="f69" fmla="*/ f59 f35 1"/>
              <a:gd name="f70" fmla="*/ f62 f35 1"/>
              <a:gd name="f71" fmla="+- f38 0 f65"/>
              <a:gd name="f72" fmla="*/ f66 f42 1"/>
              <a:gd name="f73" fmla="*/ f66 f41 1"/>
              <a:gd name="f74" fmla="*/ f67 f35 1"/>
              <a:gd name="f75" fmla="*/ f65 f35 1"/>
              <a:gd name="f76" fmla="+- f38 0 f72"/>
              <a:gd name="f77" fmla="+- f39 0 f73"/>
              <a:gd name="f78" fmla="*/ f72 f35 1"/>
              <a:gd name="f79" fmla="*/ f73 f35 1"/>
              <a:gd name="f80" fmla="*/ f71 f35 1"/>
              <a:gd name="f81" fmla="*/ f76 f35 1"/>
              <a:gd name="f82" fmla="*/ f77 f35 1"/>
            </a:gdLst>
            <a:ahLst/>
            <a:cxnLst>
              <a:cxn ang="3cd4">
                <a:pos x="hc" y="t"/>
              </a:cxn>
              <a:cxn ang="0">
                <a:pos x="r" y="vc"/>
              </a:cxn>
              <a:cxn ang="cd4">
                <a:pos x="hc" y="b"/>
              </a:cxn>
              <a:cxn ang="cd2">
                <a:pos x="l" y="vc"/>
              </a:cxn>
              <a:cxn ang="f31">
                <a:pos x="f57" y="f74"/>
              </a:cxn>
              <a:cxn ang="f31">
                <a:pos x="f80" y="f40"/>
              </a:cxn>
              <a:cxn ang="f32">
                <a:pos x="f69" y="f58"/>
              </a:cxn>
              <a:cxn ang="f33">
                <a:pos x="f75" y="f43"/>
              </a:cxn>
              <a:cxn ang="f33">
                <a:pos x="f57" y="f70"/>
              </a:cxn>
              <a:cxn ang="f34">
                <a:pos x="f64" y="f58"/>
              </a:cxn>
            </a:cxnLst>
            <a:rect l="f78" t="f79" r="f81" b="f82"/>
            <a:pathLst>
              <a:path>
                <a:moveTo>
                  <a:pt x="f40" y="f43"/>
                </a:moveTo>
                <a:lnTo>
                  <a:pt x="f63" y="f40"/>
                </a:lnTo>
                <a:lnTo>
                  <a:pt x="f44" y="f40"/>
                </a:lnTo>
                <a:lnTo>
                  <a:pt x="f68" y="f43"/>
                </a:lnTo>
                <a:close/>
              </a:path>
            </a:pathLst>
          </a:custGeom>
          <a:blipFill>
            <a:blip r:embed="rId3">
              <a:alphaModFix/>
            </a:blip>
            <a:stretch>
              <a:fillRect/>
            </a:stretch>
          </a:blip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Tree>
    <p:extLst>
      <p:ext uri="{BB962C8B-B14F-4D97-AF65-F5344CB8AC3E}">
        <p14:creationId xmlns:p14="http://schemas.microsoft.com/office/powerpoint/2010/main" val="311069221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3"/>
          <p:cNvSpPr/>
          <p:nvPr/>
        </p:nvSpPr>
        <p:spPr>
          <a:xfrm>
            <a:off x="1417530" y="0"/>
            <a:ext cx="2316266" cy="3962396"/>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2" name="Rectangle 14"/>
          <p:cNvSpPr/>
          <p:nvPr/>
        </p:nvSpPr>
        <p:spPr>
          <a:xfrm>
            <a:off x="154405" y="3148727"/>
            <a:ext cx="1902994" cy="2337672"/>
          </a:xfrm>
          <a:prstGeom prst="rect">
            <a:avLst/>
          </a:pr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7" name="Title 1"/>
          <p:cNvSpPr txBox="1">
            <a:spLocks noGrp="1"/>
          </p:cNvSpPr>
          <p:nvPr>
            <p:ph type="title"/>
          </p:nvPr>
        </p:nvSpPr>
        <p:spPr>
          <a:xfrm>
            <a:off x="1417530" y="736264"/>
            <a:ext cx="5907069" cy="1075041"/>
          </a:xfrm>
        </p:spPr>
        <p:txBody>
          <a:bodyPr>
            <a:noAutofit/>
          </a:bodyPr>
          <a:lstStyle/>
          <a:p>
            <a:pPr lvl="0"/>
            <a:r>
              <a:rPr lang="en-GB" sz="3600" dirty="0">
                <a:solidFill>
                  <a:srgbClr val="FFFFFF"/>
                </a:solidFill>
                <a:latin typeface="Tw Cen MT" pitchFamily="34"/>
              </a:rPr>
              <a:t>Terminology </a:t>
            </a:r>
            <a:r>
              <a:rPr lang="en-GB" sz="3600" dirty="0">
                <a:latin typeface="Tw Cen MT" pitchFamily="34"/>
              </a:rPr>
              <a:t>and technological </a:t>
            </a:r>
            <a:r>
              <a:rPr lang="en-GB" sz="3600" dirty="0">
                <a:solidFill>
                  <a:srgbClr val="FFFFFF"/>
                </a:solidFill>
                <a:latin typeface="Tw Cen MT" pitchFamily="34"/>
              </a:rPr>
              <a:t>progress </a:t>
            </a:r>
          </a:p>
        </p:txBody>
      </p:sp>
      <p:sp>
        <p:nvSpPr>
          <p:cNvPr id="3" name="Content Placeholder 2"/>
          <p:cNvSpPr txBox="1">
            <a:spLocks noGrp="1"/>
          </p:cNvSpPr>
          <p:nvPr>
            <p:ph idx="1"/>
          </p:nvPr>
        </p:nvSpPr>
        <p:spPr>
          <a:xfrm>
            <a:off x="7445616" y="1286195"/>
            <a:ext cx="4709699" cy="5343204"/>
          </a:xfrm>
        </p:spPr>
        <p:txBody>
          <a:bodyPr>
            <a:noAutofit/>
          </a:bodyPr>
          <a:lstStyle/>
          <a:p>
            <a:pPr marL="0" lvl="0" indent="0">
              <a:buNone/>
            </a:pPr>
            <a:r>
              <a:rPr lang="en-GB" sz="2400" dirty="0">
                <a:latin typeface="Tw Cen MT" pitchFamily="34"/>
              </a:rPr>
              <a:t>Ontology and semantic web </a:t>
            </a:r>
          </a:p>
          <a:p>
            <a:pPr marL="0" lvl="0" indent="0">
              <a:buNone/>
            </a:pPr>
            <a:r>
              <a:rPr lang="en-GB" sz="2400" dirty="0">
                <a:latin typeface="Tw Cen MT" pitchFamily="34"/>
              </a:rPr>
              <a:t>Quality assurance in CAT tools and MT</a:t>
            </a:r>
          </a:p>
          <a:p>
            <a:pPr marL="0" lvl="0" indent="0">
              <a:buNone/>
            </a:pPr>
            <a:r>
              <a:rPr lang="en-GB" sz="2400" dirty="0">
                <a:latin typeface="Tw Cen MT" pitchFamily="34"/>
              </a:rPr>
              <a:t>Normative terminology for proactive use </a:t>
            </a:r>
          </a:p>
          <a:p>
            <a:pPr marL="0" lvl="0" indent="0">
              <a:buNone/>
            </a:pPr>
            <a:r>
              <a:rPr lang="en-GB" sz="2400" dirty="0">
                <a:latin typeface="Tw Cen MT" pitchFamily="34"/>
              </a:rPr>
              <a:t>Terminology resources for post-editing </a:t>
            </a:r>
          </a:p>
          <a:p>
            <a:pPr marL="0" lvl="0" indent="0">
              <a:buNone/>
            </a:pPr>
            <a:r>
              <a:rPr lang="en-GB" sz="2400" dirty="0">
                <a:latin typeface="Tw Cen MT" pitchFamily="34"/>
              </a:rPr>
              <a:t>Terminology and artificial intelligence – bioethics </a:t>
            </a:r>
          </a:p>
          <a:p>
            <a:pPr marL="0" lvl="0" indent="0">
              <a:buNone/>
            </a:pPr>
            <a:r>
              <a:rPr lang="en-GB" sz="2400" dirty="0">
                <a:latin typeface="Tw Cen MT" pitchFamily="34"/>
              </a:rPr>
              <a:t>Technical aspects – Term extraction etc. </a:t>
            </a:r>
          </a:p>
          <a:p>
            <a:pPr marL="0" lvl="0" indent="0">
              <a:buNone/>
            </a:pPr>
            <a:r>
              <a:rPr lang="en-GB" sz="2400" dirty="0">
                <a:latin typeface="Tw Cen MT" pitchFamily="34"/>
              </a:rPr>
              <a:t>Interlinking of terminology – Cloud technology and Metasearch </a:t>
            </a:r>
          </a:p>
        </p:txBody>
      </p:sp>
      <p:sp>
        <p:nvSpPr>
          <p:cNvPr id="4" name="Rectangle 4"/>
          <p:cNvSpPr/>
          <p:nvPr/>
        </p:nvSpPr>
        <p:spPr>
          <a:xfrm>
            <a:off x="2542389" y="1907094"/>
            <a:ext cx="2116900" cy="3401860"/>
          </a:xfrm>
          <a:prstGeom prst="rect">
            <a:avLst/>
          </a:pr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6" name="Rectangle 5"/>
          <p:cNvSpPr/>
          <p:nvPr/>
        </p:nvSpPr>
        <p:spPr>
          <a:xfrm>
            <a:off x="4343400" y="3926909"/>
            <a:ext cx="533396" cy="533396"/>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8" name="Isosceles Triangle 6"/>
          <p:cNvSpPr/>
          <p:nvPr/>
        </p:nvSpPr>
        <p:spPr>
          <a:xfrm rot="4072149">
            <a:off x="6666920" y="2524984"/>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9" name="Isosceles Triangle 7"/>
          <p:cNvSpPr/>
          <p:nvPr/>
        </p:nvSpPr>
        <p:spPr>
          <a:xfrm rot="4072149">
            <a:off x="6666920" y="3319095"/>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10" name="Isosceles Triangle 8"/>
          <p:cNvSpPr/>
          <p:nvPr/>
        </p:nvSpPr>
        <p:spPr>
          <a:xfrm rot="4072149">
            <a:off x="6666920" y="4056412"/>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11" name="Isosceles Triangle 9"/>
          <p:cNvSpPr/>
          <p:nvPr/>
        </p:nvSpPr>
        <p:spPr>
          <a:xfrm rot="4072149">
            <a:off x="6666920" y="4873511"/>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12" name="Isosceles Triangle 10"/>
          <p:cNvSpPr/>
          <p:nvPr/>
        </p:nvSpPr>
        <p:spPr>
          <a:xfrm rot="4072149">
            <a:off x="6644179" y="5631302"/>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13" name="Isosceles Triangle 11"/>
          <p:cNvSpPr/>
          <p:nvPr/>
        </p:nvSpPr>
        <p:spPr>
          <a:xfrm rot="4072149">
            <a:off x="6644179" y="1845731"/>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14" name="Isosceles Triangle 12"/>
          <p:cNvSpPr/>
          <p:nvPr/>
        </p:nvSpPr>
        <p:spPr>
          <a:xfrm rot="4072149">
            <a:off x="6644179" y="1326288"/>
            <a:ext cx="273204" cy="484275"/>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
        <p:nvSpPr>
          <p:cNvPr id="15" name="Rectangle 13"/>
          <p:cNvSpPr/>
          <p:nvPr/>
        </p:nvSpPr>
        <p:spPr>
          <a:xfrm>
            <a:off x="0" y="4297936"/>
            <a:ext cx="1828800" cy="2590796"/>
          </a:xfrm>
          <a:prstGeom prst="rect">
            <a:avLst/>
          </a:prstGeom>
          <a:blipFill>
            <a:blip r:embed="rId3">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dirty="0">
              <a:solidFill>
                <a:srgbClr val="FFFFFF"/>
              </a:solidFill>
              <a:uFillTx/>
              <a:latin typeface="Calibri"/>
            </a:endParaRPr>
          </a:p>
        </p:txBody>
      </p:sp>
    </p:spTree>
    <p:extLst>
      <p:ext uri="{BB962C8B-B14F-4D97-AF65-F5344CB8AC3E}">
        <p14:creationId xmlns:p14="http://schemas.microsoft.com/office/powerpoint/2010/main" val="246920420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noGrp="1"/>
          </p:cNvSpPr>
          <p:nvPr>
            <p:ph type="ctrTitle"/>
          </p:nvPr>
        </p:nvSpPr>
        <p:spPr>
          <a:xfrm>
            <a:off x="1097696" y="3516764"/>
            <a:ext cx="10142159" cy="1969635"/>
          </a:xfrm>
        </p:spPr>
        <p:txBody>
          <a:bodyPr anchor="t">
            <a:normAutofit fontScale="90000"/>
          </a:bodyPr>
          <a:lstStyle/>
          <a:p>
            <a:pPr lvl="0"/>
            <a:r>
              <a:rPr lang="de-DE" sz="4000" b="1" dirty="0">
                <a:effectLst>
                  <a:outerShdw blurRad="38100" dist="38100" dir="2700000" algn="tl">
                    <a:srgbClr val="000000">
                      <a:alpha val="43137"/>
                    </a:srgbClr>
                  </a:outerShdw>
                </a:effectLst>
                <a:cs typeface="Tahoma" pitchFamily="34"/>
              </a:rPr>
              <a:t/>
            </a:r>
            <a:br>
              <a:rPr lang="de-DE" sz="4000" b="1" dirty="0">
                <a:effectLst>
                  <a:outerShdw blurRad="38100" dist="38100" dir="2700000" algn="tl">
                    <a:srgbClr val="000000">
                      <a:alpha val="43137"/>
                    </a:srgbClr>
                  </a:outerShdw>
                </a:effectLst>
                <a:cs typeface="Tahoma" pitchFamily="34"/>
              </a:rPr>
            </a:br>
            <a:r>
              <a:rPr lang="en-GB" sz="5300" b="1" dirty="0">
                <a:effectLst>
                  <a:outerShdw blurRad="38100" dist="38100" dir="2700000" algn="tl">
                    <a:srgbClr val="000000">
                      <a:alpha val="43137"/>
                    </a:srgbClr>
                  </a:outerShdw>
                </a:effectLst>
                <a:cs typeface="Arial" pitchFamily="34"/>
              </a:rPr>
              <a:t>Terminology</a:t>
            </a:r>
            <a:r>
              <a:rPr lang="el-GR" sz="5300" b="1" dirty="0">
                <a:effectLst>
                  <a:outerShdw blurRad="38100" dist="38100" dir="2700000" algn="tl">
                    <a:srgbClr val="000000">
                      <a:alpha val="43137"/>
                    </a:srgbClr>
                  </a:outerShdw>
                </a:effectLst>
                <a:cs typeface="Arial" pitchFamily="34"/>
              </a:rPr>
              <a:t/>
            </a:r>
            <a:br>
              <a:rPr lang="el-GR" sz="5300" b="1" dirty="0">
                <a:effectLst>
                  <a:outerShdw blurRad="38100" dist="38100" dir="2700000" algn="tl">
                    <a:srgbClr val="000000">
                      <a:alpha val="43137"/>
                    </a:srgbClr>
                  </a:outerShdw>
                </a:effectLst>
                <a:cs typeface="Arial" pitchFamily="34"/>
              </a:rPr>
            </a:br>
            <a:r>
              <a:rPr lang="de-DE" sz="5300" b="1" dirty="0">
                <a:effectLst>
                  <a:outerShdw blurRad="38100" dist="38100" dir="2700000" algn="tl">
                    <a:srgbClr val="000000">
                      <a:alpha val="43137"/>
                    </a:srgbClr>
                  </a:outerShdw>
                </a:effectLst>
                <a:cs typeface="Arial" pitchFamily="34"/>
              </a:rPr>
              <a:t>in </a:t>
            </a:r>
            <a:r>
              <a:rPr lang="en-GB" sz="5300" b="1" dirty="0">
                <a:effectLst>
                  <a:outerShdw blurRad="38100" dist="38100" dir="2700000" algn="tl">
                    <a:srgbClr val="000000">
                      <a:alpha val="43137"/>
                    </a:srgbClr>
                  </a:outerShdw>
                </a:effectLst>
                <a:cs typeface="Arial" pitchFamily="34"/>
              </a:rPr>
              <a:t>the</a:t>
            </a:r>
            <a:r>
              <a:rPr lang="de-DE" sz="5300" b="1" dirty="0">
                <a:effectLst>
                  <a:outerShdw blurRad="38100" dist="38100" dir="2700000" algn="tl">
                    <a:srgbClr val="000000">
                      <a:alpha val="43137"/>
                    </a:srgbClr>
                  </a:outerShdw>
                </a:effectLst>
                <a:cs typeface="Arial" pitchFamily="34"/>
              </a:rPr>
              <a:t> European </a:t>
            </a:r>
            <a:r>
              <a:rPr lang="en-GB" sz="5300" b="1" dirty="0" smtClean="0">
                <a:effectLst>
                  <a:outerShdw blurRad="38100" dist="38100" dir="2700000" algn="tl">
                    <a:srgbClr val="000000">
                      <a:alpha val="43137"/>
                    </a:srgbClr>
                  </a:outerShdw>
                </a:effectLst>
                <a:cs typeface="Arial" pitchFamily="34"/>
              </a:rPr>
              <a:t>Parliament</a:t>
            </a:r>
            <a:endParaRPr lang="en-GB" sz="4000" b="1" dirty="0">
              <a:effectLst>
                <a:outerShdw blurRad="38100" dist="38100" dir="2700000" algn="tl">
                  <a:srgbClr val="000000">
                    <a:alpha val="43137"/>
                  </a:srgbClr>
                </a:outerShdw>
              </a:effectLst>
              <a:cs typeface="Arial" pitchFamily="34"/>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911" y="817868"/>
            <a:ext cx="6879727" cy="2617653"/>
          </a:xfrm>
          <a:prstGeom prst="rect">
            <a:avLst/>
          </a:prstGeom>
        </p:spPr>
      </p:pic>
    </p:spTree>
    <p:extLst>
      <p:ext uri="{BB962C8B-B14F-4D97-AF65-F5344CB8AC3E}">
        <p14:creationId xmlns:p14="http://schemas.microsoft.com/office/powerpoint/2010/main" val="1351766363"/>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1083</TotalTime>
  <Words>1094</Words>
  <Application>Microsoft Office PowerPoint</Application>
  <PresentationFormat>Widescreen</PresentationFormat>
  <Paragraphs>226</Paragraphs>
  <Slides>43</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43</vt:i4>
      </vt:variant>
    </vt:vector>
  </HeadingPairs>
  <TitlesOfParts>
    <vt:vector size="56" baseType="lpstr">
      <vt:lpstr>ＭＳ Ｐゴシック</vt:lpstr>
      <vt:lpstr>ＭＳ Ｐゴシック</vt:lpstr>
      <vt:lpstr>Arial</vt:lpstr>
      <vt:lpstr>Arial Narrow</vt:lpstr>
      <vt:lpstr>Berlin Sans FB</vt:lpstr>
      <vt:lpstr>Calibri</vt:lpstr>
      <vt:lpstr>Calibri Light</vt:lpstr>
      <vt:lpstr>Tahoma</vt:lpstr>
      <vt:lpstr>Tw Cen MT</vt:lpstr>
      <vt:lpstr>Tw Cen MT Condensed</vt:lpstr>
      <vt:lpstr>Wingdings</vt:lpstr>
      <vt:lpstr>Tema di Office</vt:lpstr>
      <vt:lpstr>1_Office Theme</vt:lpstr>
      <vt:lpstr>PowerPoint Presentation</vt:lpstr>
      <vt:lpstr>PowerPoint Presentation</vt:lpstr>
      <vt:lpstr>PowerPoint Presentation</vt:lpstr>
      <vt:lpstr>PowerPoint Presentation</vt:lpstr>
      <vt:lpstr>EU:   the multilingual train</vt:lpstr>
      <vt:lpstr>    The Way Through TRANSLATION</vt:lpstr>
      <vt:lpstr>The biggest Human Linguistic Machine</vt:lpstr>
      <vt:lpstr>Terminology and technological progress </vt:lpstr>
      <vt:lpstr> Terminology in the European Parliament</vt:lpstr>
      <vt:lpstr>The History of Translation and Terminology in the EU Institutions</vt:lpstr>
      <vt:lpstr>PowerPoint Presentation</vt:lpstr>
      <vt:lpstr>Terminology work  in the central coordination</vt:lpstr>
      <vt:lpstr>Our partners in the Language Units</vt:lpstr>
      <vt:lpstr>External communication</vt:lpstr>
      <vt:lpstr>Follow, Like, Connect, Retweet, Tag TermCoord!</vt:lpstr>
      <vt:lpstr>PowerPoint Presentation</vt:lpstr>
      <vt:lpstr>IATE statistics</vt:lpstr>
      <vt:lpstr>PowerPoint Presentation</vt:lpstr>
      <vt:lpstr>The New IATE – Search  </vt:lpstr>
      <vt:lpstr>The New IATE – Search  </vt:lpstr>
      <vt:lpstr>Full entry view</vt:lpstr>
      <vt:lpstr>Full entry: trilingual view </vt:lpstr>
      <vt:lpstr>The New IATE – Search  </vt:lpstr>
      <vt:lpstr>Filter by domain</vt:lpstr>
      <vt:lpstr>Filter by domain - results</vt:lpstr>
      <vt:lpstr>Filter by collection</vt:lpstr>
      <vt:lpstr>Filter by collection - results</vt:lpstr>
      <vt:lpstr>The New IATE – Search by collection  </vt:lpstr>
      <vt:lpstr>The New IATE – Search by collection  </vt:lpstr>
      <vt:lpstr>The New IATE – Search by collection  </vt:lpstr>
      <vt:lpstr>The New IATE – Search by collection  </vt:lpstr>
      <vt:lpstr>PowerPoint Presentation</vt:lpstr>
      <vt:lpstr>PowerPoint Presentation</vt:lpstr>
      <vt:lpstr>PowerPoint Presentation</vt:lpstr>
      <vt:lpstr>Filter by domain</vt:lpstr>
      <vt:lpstr>Filter by collection</vt:lpstr>
      <vt:lpstr>PowerPoint Presentation</vt:lpstr>
      <vt:lpstr>The termbase downloaded in CSV</vt:lpstr>
      <vt:lpstr>Terminology Without Borders</vt:lpstr>
      <vt:lpstr>YourTermProjects</vt:lpstr>
      <vt:lpstr>Toolbox</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Tiziana Sicilia</dc:creator>
  <cp:lastModifiedBy>KRASTEVA-SCHAEFER Nadezhda</cp:lastModifiedBy>
  <cp:revision>66</cp:revision>
  <cp:lastPrinted>2021-10-05T12:49:21Z</cp:lastPrinted>
  <dcterms:created xsi:type="dcterms:W3CDTF">2021-07-20T07:56:49Z</dcterms:created>
  <dcterms:modified xsi:type="dcterms:W3CDTF">2021-10-06T18:10:25Z</dcterms:modified>
</cp:coreProperties>
</file>