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93" r:id="rId1"/>
  </p:sldMasterIdLst>
  <p:notesMasterIdLst>
    <p:notesMasterId r:id="rId25"/>
  </p:notesMasterIdLst>
  <p:handoutMasterIdLst>
    <p:handoutMasterId r:id="rId26"/>
  </p:handoutMasterIdLst>
  <p:sldIdLst>
    <p:sldId id="267" r:id="rId2"/>
    <p:sldId id="286" r:id="rId3"/>
    <p:sldId id="287" r:id="rId4"/>
    <p:sldId id="288" r:id="rId5"/>
    <p:sldId id="289" r:id="rId6"/>
    <p:sldId id="290" r:id="rId7"/>
    <p:sldId id="291" r:id="rId8"/>
    <p:sldId id="293" r:id="rId9"/>
    <p:sldId id="296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5" r:id="rId22"/>
    <p:sldId id="274" r:id="rId23"/>
    <p:sldId id="295" r:id="rId2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548" y="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-430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06DE41B-FC4D-4262-AFE3-3DA14CDF894E}" type="datetime1">
              <a:rPr lang="en-US" altLang="en-US"/>
              <a:pPr/>
              <a:t>11/5/2021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8283587-76BB-4E4D-BB01-59F367E94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082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AEF10FC-4594-4A26-AF8F-68D3C03591FA}" type="datetime1">
              <a:rPr lang="en-US" altLang="en-US"/>
              <a:pPr/>
              <a:t>11/5/2021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0BED051-CC5C-4FD7-B635-2312BA00F0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4438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CA0EB5-BC05-48FD-BCF1-F4E0AEEACDA8}" type="slidenum">
              <a:rPr lang="en-GB" altLang="en-US" smtClean="0">
                <a:ea typeface="ＭＳ Ｐゴシック" panose="020B0600070205080204" pitchFamily="34" charset="-128"/>
              </a:rPr>
              <a:pPr/>
              <a:t>22</a:t>
            </a:fld>
            <a:endParaRPr lang="en-GB" altLang="en-US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432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05" y="1648966"/>
            <a:ext cx="6512273" cy="933758"/>
          </a:xfrm>
        </p:spPr>
        <p:txBody>
          <a:bodyPr anchor="b">
            <a:normAutofit/>
          </a:bodyPr>
          <a:lstStyle>
            <a:lvl1pPr>
              <a:defRPr sz="2200" b="1" baseline="0">
                <a:solidFill>
                  <a:schemeClr val="tx2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05" y="2581894"/>
            <a:ext cx="6512273" cy="69765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48453" y="4495268"/>
            <a:ext cx="6511925" cy="305857"/>
          </a:xfrm>
          <a:noFill/>
        </p:spPr>
        <p:txBody>
          <a:bodyPr/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34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2500313" y="2227263"/>
            <a:ext cx="4070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GB" sz="2400" b="1" cap="all" dirty="0" smtClean="0">
                <a:solidFill>
                  <a:schemeClr val="bg2"/>
                </a:solidFill>
                <a:latin typeface="Arial Narrow" charset="0"/>
                <a:cs typeface="Arial Narrow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48825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7433733" cy="415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827"/>
            <a:ext cx="7433733" cy="325417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2522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7140"/>
            <a:ext cx="7790205" cy="1021556"/>
          </a:xfrm>
        </p:spPr>
        <p:txBody>
          <a:bodyPr>
            <a:normAutofit/>
          </a:bodyPr>
          <a:lstStyle>
            <a:lvl1pPr algn="l">
              <a:defRPr sz="1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51999"/>
            <a:ext cx="7790205" cy="1125140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70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39738"/>
            <a:ext cx="7662333" cy="415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8179"/>
            <a:ext cx="3708400" cy="336578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411133" y="1058179"/>
            <a:ext cx="3708400" cy="336578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9802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7666783" cy="4159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3879"/>
            <a:ext cx="3680708" cy="268671"/>
          </a:xfrm>
        </p:spPr>
        <p:txBody>
          <a:bodyPr anchor="b">
            <a:no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18897"/>
            <a:ext cx="3680702" cy="2992237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20879" y="1003879"/>
            <a:ext cx="3682154" cy="268671"/>
          </a:xfrm>
        </p:spPr>
        <p:txBody>
          <a:bodyPr anchor="b">
            <a:no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20879" y="1418896"/>
            <a:ext cx="3682148" cy="29922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2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840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7450667" cy="415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3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77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397639"/>
            <a:ext cx="2700862" cy="54215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1999" y="1175845"/>
            <a:ext cx="4529667" cy="329455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75845"/>
            <a:ext cx="2700863" cy="329455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64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775138"/>
            <a:ext cx="7289798" cy="338067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4230416"/>
            <a:ext cx="7289799" cy="26351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13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6664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4263"/>
            <a:ext cx="75612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 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8737600" y="488950"/>
            <a:ext cx="406400" cy="230188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737E549-6AE9-43A6-82F7-AF0C75987236}" type="slidenum">
              <a:rPr lang="en-US" altLang="en-US" sz="900">
                <a:solidFill>
                  <a:schemeClr val="bg1"/>
                </a:solidFill>
              </a:rPr>
              <a:pPr eaLnBrk="1" hangingPunct="1"/>
              <a:t>‹#›</a:t>
            </a:fld>
            <a:endParaRPr lang="en-US" altLang="en-US" sz="900">
              <a:solidFill>
                <a:schemeClr val="bg1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457200" y="4748213"/>
            <a:ext cx="7078663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700" cap="all" dirty="0" smtClean="0">
                <a:solidFill>
                  <a:schemeClr val="bg2"/>
                </a:solidFill>
              </a:rPr>
              <a:t>PRESENTATION TITLE comes here</a:t>
            </a:r>
            <a:endParaRPr lang="en-US" sz="700" cap="all" dirty="0">
              <a:solidFill>
                <a:schemeClr val="bg2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37600" y="488950"/>
            <a:ext cx="406400" cy="230188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140FB66-3A72-41E4-9C81-0A5181B38497}" type="slidenum">
              <a:rPr lang="en-US" altLang="en-US" sz="900">
                <a:solidFill>
                  <a:schemeClr val="bg1"/>
                </a:solidFill>
              </a:rPr>
              <a:pPr eaLnBrk="1" hangingPunct="1"/>
              <a:t>‹#›</a:t>
            </a:fld>
            <a:endParaRPr lang="en-US" altLang="en-US" sz="9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600" b="1" kern="1200" cap="all">
          <a:solidFill>
            <a:schemeClr val="tx2"/>
          </a:solidFill>
          <a:latin typeface="Arial Narrow"/>
          <a:ea typeface="MS PGothic" panose="020B0600070205080204" pitchFamily="34" charset="-128"/>
          <a:cs typeface="Arial Narrow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 Narrow" charset="0"/>
          <a:ea typeface="MS PGothic" panose="020B0600070205080204" pitchFamily="3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 Narrow" charset="0"/>
          <a:ea typeface="MS PGothic" panose="020B0600070205080204" pitchFamily="3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 Narrow" charset="0"/>
          <a:ea typeface="MS PGothic" panose="020B0600070205080204" pitchFamily="3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 Narrow" charset="0"/>
          <a:ea typeface="MS PGothic" panose="020B0600070205080204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 Narrow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 Narrow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 Narrow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tx2"/>
          </a:solidFill>
          <a:latin typeface="Arial Narrow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lnSpc>
          <a:spcPct val="105000"/>
        </a:lnSpc>
        <a:spcBef>
          <a:spcPts val="1200"/>
        </a:spcBef>
        <a:spcAft>
          <a:spcPct val="0"/>
        </a:spcAft>
        <a:buClr>
          <a:srgbClr val="6D89AE"/>
        </a:buClr>
        <a:defRPr sz="1200" kern="1200">
          <a:solidFill>
            <a:srgbClr val="5B656B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230188" indent="-230188" algn="l" defTabSz="457200" rtl="0" eaLnBrk="1" fontAlgn="base" hangingPunct="1">
        <a:lnSpc>
          <a:spcPct val="105000"/>
        </a:lnSpc>
        <a:spcBef>
          <a:spcPts val="1200"/>
        </a:spcBef>
        <a:spcAft>
          <a:spcPct val="0"/>
        </a:spcAft>
        <a:buClr>
          <a:srgbClr val="6D89AE"/>
        </a:buClr>
        <a:buFont typeface="Wingdings" panose="05000000000000000000" pitchFamily="2" charset="2"/>
        <a:buChar char="§"/>
        <a:defRPr sz="1200" kern="1200">
          <a:solidFill>
            <a:srgbClr val="5B656B"/>
          </a:solidFill>
          <a:latin typeface="+mn-lt"/>
          <a:ea typeface="MS PGothic" panose="020B0600070205080204" pitchFamily="34" charset="-128"/>
          <a:cs typeface="+mn-cs"/>
        </a:defRPr>
      </a:lvl2pPr>
      <a:lvl3pPr marL="719138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6D89AE"/>
        </a:buClr>
        <a:buFont typeface="Arial" panose="020B0604020202020204" pitchFamily="34" charset="0"/>
        <a:buChar char="•"/>
        <a:defRPr sz="1200" kern="1200">
          <a:solidFill>
            <a:srgbClr val="5B656B"/>
          </a:solidFill>
          <a:latin typeface="+mn-lt"/>
          <a:ea typeface="MS PGothic" panose="020B0600070205080204" pitchFamily="34" charset="-128"/>
          <a:cs typeface="+mn-cs"/>
        </a:defRPr>
      </a:lvl3pPr>
      <a:lvl4pPr marL="1079500" indent="-228600" algn="l" defTabSz="457200" rtl="0" eaLnBrk="1" fontAlgn="base" hangingPunct="1">
        <a:spcBef>
          <a:spcPts val="500"/>
        </a:spcBef>
        <a:spcAft>
          <a:spcPct val="0"/>
        </a:spcAft>
        <a:buClr>
          <a:srgbClr val="6D89AE"/>
        </a:buClr>
        <a:buSzPct val="55000"/>
        <a:buFont typeface="Wingdings 3" panose="05040102010807070707" pitchFamily="18" charset="2"/>
        <a:buChar char=""/>
        <a:defRPr sz="1200" kern="1200">
          <a:solidFill>
            <a:srgbClr val="5B656B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dportalv3.ep.parl.union.eu/trad-conference/dg-trads-conference-18-and-19-november-2019/" TargetMode="External"/><Relationship Id="rId2" Type="http://schemas.openxmlformats.org/officeDocument/2006/relationships/hyperlink" Target="https://op.europa.eu/fr/publication-detail/-/publication/6d5db56d-5160-11eb-b59f-01aa75ed71a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tradportalv3.ep.parl.union.eu/tradivarius/wp-content/uploads/sites/64/2020/07/12-01-Citizens%E2%80%99-Language-Objectives-and-key-actions_EN.pdf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ermcoord.e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ate.europa.eu/home" TargetMode="External"/><Relationship Id="rId2" Type="http://schemas.openxmlformats.org/officeDocument/2006/relationships/hyperlink" Target="https://termcoord.e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s://termcoord.eu/what-we-do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coord.eu/2021/10/study-visit-from-portugal-in-termcoord/" TargetMode="External"/><Relationship Id="rId2" Type="http://schemas.openxmlformats.org/officeDocument/2006/relationships/hyperlink" Target="https://termcoord.e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hyperlink" Target="https://termcoord.eu/catalogue/e-books/terminology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facebook.com/TerminEUrope/videos/termcoordeu-and-the-university-of-luxembourg/1711410778958620/?__so__=permalink&amp;__rv__=related_videos" TargetMode="External"/><Relationship Id="rId7" Type="http://schemas.openxmlformats.org/officeDocument/2006/relationships/hyperlink" Target="https://termcoord.eu/2020/05/iate-term-of-the-week-teleworking/" TargetMode="External"/><Relationship Id="rId2" Type="http://schemas.openxmlformats.org/officeDocument/2006/relationships/hyperlink" Target="https://termcoord.eu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ermcoord.eu/category/iate-term-of-the-week/" TargetMode="External"/><Relationship Id="rId5" Type="http://schemas.openxmlformats.org/officeDocument/2006/relationships/hyperlink" Target="https://termcoord.eu/iate-goes-audio/" TargetMode="External"/><Relationship Id="rId4" Type="http://schemas.openxmlformats.org/officeDocument/2006/relationships/hyperlink" Target="https://twitter.com/termineurope?lang=en" TargetMode="Externa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coord.eu/universities-projects/" TargetMode="External"/><Relationship Id="rId2" Type="http://schemas.openxmlformats.org/officeDocument/2006/relationships/hyperlink" Target="https://termcoord.e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coord.eu/aristotle-university-of-thessaloniki-projects/" TargetMode="External"/><Relationship Id="rId2" Type="http://schemas.openxmlformats.org/officeDocument/2006/relationships/hyperlink" Target="https://termcoord.e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coord.eu/isit-projects/" TargetMode="External"/><Relationship Id="rId2" Type="http://schemas.openxmlformats.org/officeDocument/2006/relationships/hyperlink" Target="https://termcoord.eu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hyperlink" Target="http://termcoord.eu/universities-projects/university-isit-paris-smart-cities/" TargetMode="External"/><Relationship Id="rId4" Type="http://schemas.openxmlformats.org/officeDocument/2006/relationships/hyperlink" Target="https://termcoord.eu/2019/06/racontez-moi-la-terminologi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coord.eu/theses-papers/" TargetMode="External"/><Relationship Id="rId2" Type="http://schemas.openxmlformats.org/officeDocument/2006/relationships/hyperlink" Target="https://termcoord.eu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hyperlink" Target="https://termcoord.eu/terminology-without-border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europarl.europa.eu/at-your-service/fr/stay-informed/citizens-ap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europarl.europa.eu/at-your-service/fr/stay-informed/citizens-app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dgtrad.termcoord@europarl.europa.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eur-lex.europa.eu/legal-content/FR/TXT/HTML/?uri=CELEX:31958R0001&amp;from=FR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iate.europa.eu/home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3865"/>
            <a:ext cx="9144000" cy="129009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/>
          <a:p>
            <a:pPr algn="ctr">
              <a:defRPr/>
            </a:pPr>
            <a:r>
              <a:rPr lang="fr-FR" sz="2400" dirty="0">
                <a:latin typeface="Bell MT" panose="02020503060305020303" pitchFamily="18" charset="0"/>
                <a:ea typeface="ＭＳ Ｐゴシック" charset="0"/>
              </a:rPr>
              <a:t>La terminologie au service </a:t>
            </a:r>
            <a:r>
              <a:rPr lang="fr-FR" sz="2400" dirty="0" smtClean="0">
                <a:latin typeface="Bell MT" panose="02020503060305020303" pitchFamily="18" charset="0"/>
                <a:ea typeface="ＭＳ Ｐゴシック" charset="0"/>
              </a:rPr>
              <a:t/>
            </a:r>
            <a:br>
              <a:rPr lang="fr-FR" sz="2400" dirty="0" smtClean="0">
                <a:latin typeface="Bell MT" panose="02020503060305020303" pitchFamily="18" charset="0"/>
                <a:ea typeface="ＭＳ Ｐゴシック" charset="0"/>
              </a:rPr>
            </a:br>
            <a:r>
              <a:rPr lang="fr-FR" sz="2400" dirty="0" smtClean="0">
                <a:latin typeface="Bell MT" panose="02020503060305020303" pitchFamily="18" charset="0"/>
                <a:ea typeface="ＭＳ Ｐゴシック" charset="0"/>
              </a:rPr>
              <a:t>de </a:t>
            </a:r>
            <a:r>
              <a:rPr lang="fr-FR" sz="2400" dirty="0">
                <a:latin typeface="Bell MT" panose="02020503060305020303" pitchFamily="18" charset="0"/>
                <a:ea typeface="ＭＳ Ｐゴシック" charset="0"/>
              </a:rPr>
              <a:t>la communication multilingue </a:t>
            </a:r>
            <a:r>
              <a:rPr lang="fr-FR" sz="2400" dirty="0" smtClean="0">
                <a:latin typeface="Bell MT" panose="02020503060305020303" pitchFamily="18" charset="0"/>
                <a:ea typeface="ＭＳ Ｐゴシック" charset="0"/>
              </a:rPr>
              <a:t/>
            </a:r>
            <a:br>
              <a:rPr lang="fr-FR" sz="2400" dirty="0" smtClean="0">
                <a:latin typeface="Bell MT" panose="02020503060305020303" pitchFamily="18" charset="0"/>
                <a:ea typeface="ＭＳ Ｐゴシック" charset="0"/>
              </a:rPr>
            </a:br>
            <a:r>
              <a:rPr lang="fr-FR" sz="2400" dirty="0" smtClean="0">
                <a:latin typeface="Bell MT" panose="02020503060305020303" pitchFamily="18" charset="0"/>
                <a:ea typeface="ＭＳ Ｐゴシック" charset="0"/>
              </a:rPr>
              <a:t>avec </a:t>
            </a:r>
            <a:r>
              <a:rPr lang="fr-FR" sz="2400" dirty="0">
                <a:latin typeface="Bell MT" panose="02020503060305020303" pitchFamily="18" charset="0"/>
                <a:ea typeface="ＭＳ Ｐゴシック" charset="0"/>
              </a:rPr>
              <a:t>les citoyens</a:t>
            </a:r>
            <a:endParaRPr lang="en-US" sz="2400" dirty="0">
              <a:latin typeface="Bell MT" panose="02020503060305020303" pitchFamily="18" charset="0"/>
              <a:ea typeface="ＭＳ Ｐゴシック" charset="0"/>
            </a:endParaRPr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0" y="2707399"/>
            <a:ext cx="9144000" cy="6985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altLang="en-US" dirty="0" err="1" smtClean="0"/>
              <a:t>Présentation</a:t>
            </a:r>
            <a:r>
              <a:rPr lang="en-US" altLang="en-US" dirty="0"/>
              <a:t> </a:t>
            </a:r>
            <a:r>
              <a:rPr lang="en-US" altLang="en-US" dirty="0" smtClean="0"/>
              <a:t>au </a:t>
            </a:r>
            <a:r>
              <a:rPr lang="fr-FR" dirty="0"/>
              <a:t>Colloque international</a:t>
            </a:r>
          </a:p>
          <a:p>
            <a:pPr algn="ctr"/>
            <a:r>
              <a:rPr lang="fr-FR" dirty="0"/>
              <a:t>12es Journées du Réseau LTT - Lexicologie, Terminologie, Traduction</a:t>
            </a:r>
          </a:p>
          <a:p>
            <a:pPr algn="ctr"/>
            <a:r>
              <a:rPr lang="fr-FR" altLang="en-US" dirty="0"/>
              <a:t>Naples, 4-5 novembre 2021 (en ligne via </a:t>
            </a:r>
            <a:r>
              <a:rPr lang="fr-FR" altLang="en-US" i="1" dirty="0"/>
              <a:t>Zoom</a:t>
            </a:r>
            <a:r>
              <a:rPr lang="fr-FR" altLang="en-US" dirty="0"/>
              <a:t>)</a:t>
            </a: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12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4729129"/>
            <a:ext cx="7781859" cy="304800"/>
          </a:xfrm>
        </p:spPr>
        <p:txBody>
          <a:bodyPr/>
          <a:lstStyle/>
          <a:p>
            <a:pPr marL="0" indent="0" algn="ctr">
              <a:spcBef>
                <a:spcPct val="0"/>
              </a:spcBef>
            </a:pPr>
            <a:r>
              <a:rPr lang="en-US" altLang="en-US" dirty="0"/>
              <a:t>Emmanuel </a:t>
            </a:r>
            <a:r>
              <a:rPr lang="en-US" altLang="en-US" dirty="0" err="1"/>
              <a:t>Pochet</a:t>
            </a:r>
            <a:r>
              <a:rPr lang="en-US" altLang="en-US" dirty="0"/>
              <a:t> / D</a:t>
            </a:r>
            <a:r>
              <a:rPr lang="fr-FR" dirty="0" err="1"/>
              <a:t>irection</a:t>
            </a:r>
            <a:r>
              <a:rPr lang="fr-FR" dirty="0"/>
              <a:t> générale de la traduction </a:t>
            </a:r>
            <a:r>
              <a:rPr lang="en-US" altLang="en-US" dirty="0"/>
              <a:t> - </a:t>
            </a:r>
            <a:r>
              <a:rPr lang="fr-FR" dirty="0"/>
              <a:t>Unité Coordination de la terminologie</a:t>
            </a:r>
            <a:endParaRPr lang="en-US" altLang="en-US" dirty="0"/>
          </a:p>
        </p:txBody>
      </p:sp>
      <p:pic>
        <p:nvPicPr>
          <p:cNvPr id="5125" name="Picture 2" descr="EP logo CMYK_F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7" y="3903630"/>
            <a:ext cx="16049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2066"/>
            <a:ext cx="9143999" cy="483597"/>
          </a:xfrm>
        </p:spPr>
        <p:txBody>
          <a:bodyPr/>
          <a:lstStyle/>
          <a:p>
            <a:pPr algn="ctr"/>
            <a:r>
              <a:rPr lang="fr-FR" sz="2400" dirty="0">
                <a:latin typeface="Bell MT" panose="02020503060305020303" pitchFamily="18" charset="0"/>
              </a:rPr>
              <a:t>Conférence de la DG </a:t>
            </a:r>
            <a:r>
              <a:rPr lang="fr-FR" sz="2400" dirty="0" err="1">
                <a:latin typeface="Bell MT" panose="02020503060305020303" pitchFamily="18" charset="0"/>
              </a:rPr>
              <a:t>Trad</a:t>
            </a:r>
            <a:r>
              <a:rPr lang="fr-FR" sz="2400" dirty="0">
                <a:latin typeface="Bell MT" panose="02020503060305020303" pitchFamily="18" charset="0"/>
              </a:rPr>
              <a:t> </a:t>
            </a:r>
            <a:r>
              <a:rPr lang="fr-FR" sz="2400" dirty="0" smtClean="0">
                <a:latin typeface="Bell MT" panose="02020503060305020303" pitchFamily="18" charset="0"/>
              </a:rPr>
              <a:t/>
            </a:r>
            <a:br>
              <a:rPr lang="fr-FR" sz="2400" dirty="0" smtClean="0">
                <a:latin typeface="Bell MT" panose="02020503060305020303" pitchFamily="18" charset="0"/>
              </a:rPr>
            </a:br>
            <a:r>
              <a:rPr lang="fr-FR" sz="2400" dirty="0" smtClean="0">
                <a:latin typeface="Bell MT" panose="02020503060305020303" pitchFamily="18" charset="0"/>
              </a:rPr>
              <a:t>«</a:t>
            </a:r>
            <a:r>
              <a:rPr lang="fr-FR" sz="2400" dirty="0">
                <a:latin typeface="Bell MT" panose="02020503060305020303" pitchFamily="18" charset="0"/>
              </a:rPr>
              <a:t> 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The </a:t>
            </a:r>
            <a:r>
              <a:rPr lang="fr-FR" sz="2400" dirty="0" err="1">
                <a:latin typeface="Bell MT" panose="02020503060305020303" pitchFamily="18" charset="0"/>
                <a:hlinkClick r:id="rId2"/>
              </a:rPr>
              <a:t>Many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 FACES </a:t>
            </a:r>
            <a:r>
              <a:rPr lang="fr-FR" sz="2400" dirty="0" smtClean="0">
                <a:latin typeface="Bell MT" panose="02020503060305020303" pitchFamily="18" charset="0"/>
                <a:hlinkClick r:id="rId2"/>
              </a:rPr>
              <a:t>OF 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TRANSLATION</a:t>
            </a:r>
            <a:r>
              <a:rPr lang="fr-FR" sz="2400" dirty="0">
                <a:latin typeface="Bell MT" panose="02020503060305020303" pitchFamily="18" charset="0"/>
              </a:rPr>
              <a:t> »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14227" y="1518148"/>
            <a:ext cx="4269420" cy="3412384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 smtClean="0"/>
              <a:t>	</a:t>
            </a:r>
            <a:r>
              <a:rPr lang="fr-FR" sz="1400" dirty="0" smtClean="0"/>
              <a:t>Conférence " </a:t>
            </a:r>
            <a:r>
              <a:rPr lang="fr-FR" sz="1400" dirty="0"/>
              <a:t>The </a:t>
            </a:r>
            <a:r>
              <a:rPr lang="fr-FR" sz="1400" dirty="0" err="1"/>
              <a:t>many</a:t>
            </a:r>
            <a:r>
              <a:rPr lang="fr-FR" sz="1400" dirty="0"/>
              <a:t> faces of translations </a:t>
            </a:r>
            <a:r>
              <a:rPr lang="fr-FR" sz="1400" dirty="0" smtClean="0"/>
              <a:t>" (« </a:t>
            </a:r>
            <a:r>
              <a:rPr lang="fr-FR" sz="1400" i="1" dirty="0" smtClean="0"/>
              <a:t>Les nombreux visages de la traduction</a:t>
            </a:r>
            <a:r>
              <a:rPr lang="fr-FR" sz="1400" dirty="0" smtClean="0"/>
              <a:t> »), </a:t>
            </a:r>
            <a:r>
              <a:rPr lang="fr-FR" sz="1400" dirty="0"/>
              <a:t>organisée par la </a:t>
            </a:r>
            <a:r>
              <a:rPr lang="fr-FR" sz="1400" dirty="0" smtClean="0"/>
              <a:t>DG TRAD </a:t>
            </a:r>
            <a:r>
              <a:rPr lang="fr-FR" sz="1400" dirty="0"/>
              <a:t>en novembre 2019 à </a:t>
            </a:r>
            <a:r>
              <a:rPr lang="fr-FR" sz="1400" dirty="0" smtClean="0"/>
              <a:t>Luxembourg:</a:t>
            </a:r>
          </a:p>
          <a:p>
            <a:pPr algn="just"/>
            <a:r>
              <a:rPr lang="fr-FR" sz="1400" dirty="0" smtClean="0"/>
              <a:t>	</a:t>
            </a:r>
          </a:p>
          <a:p>
            <a:pPr algn="just"/>
            <a:r>
              <a:rPr lang="fr-FR" sz="1400" i="1" dirty="0"/>
              <a:t>	</a:t>
            </a:r>
            <a:r>
              <a:rPr lang="fr-FR" sz="1400" i="1" dirty="0" smtClean="0"/>
              <a:t>La </a:t>
            </a:r>
            <a:r>
              <a:rPr lang="fr-FR" sz="1400" i="1" dirty="0"/>
              <a:t>traduction évolue et se diversifie dans </a:t>
            </a:r>
            <a:r>
              <a:rPr lang="fr-FR" sz="1400" i="1" dirty="0" smtClean="0"/>
              <a:t/>
            </a:r>
            <a:br>
              <a:rPr lang="fr-FR" sz="1400" i="1" dirty="0" smtClean="0"/>
            </a:br>
            <a:r>
              <a:rPr lang="fr-FR" sz="1400" i="1" dirty="0" smtClean="0"/>
              <a:t>des </a:t>
            </a:r>
            <a:r>
              <a:rPr lang="fr-FR" sz="1400" i="1" dirty="0"/>
              <a:t>domaines nouveaux et passionnants, et </a:t>
            </a:r>
            <a:r>
              <a:rPr lang="fr-FR" sz="1400" i="1" dirty="0" smtClean="0"/>
              <a:t/>
            </a:r>
            <a:br>
              <a:rPr lang="fr-FR" sz="1400" i="1" dirty="0" smtClean="0"/>
            </a:br>
            <a:r>
              <a:rPr lang="fr-FR" sz="1400" i="1" dirty="0" smtClean="0"/>
              <a:t>à </a:t>
            </a:r>
            <a:r>
              <a:rPr lang="fr-FR" sz="1400" i="1" dirty="0"/>
              <a:t>la DG TRAD, nous sommes fiers de nous adapter à cette nouvelle réalité. Notre activité principale consiste à fournir un service multilingue de premier ordre aux députés et </a:t>
            </a:r>
            <a:r>
              <a:rPr lang="fr-FR" sz="1400" i="1" dirty="0" smtClean="0"/>
              <a:t/>
            </a:r>
            <a:br>
              <a:rPr lang="fr-FR" sz="1400" i="1" dirty="0" smtClean="0"/>
            </a:br>
            <a:r>
              <a:rPr lang="fr-FR" sz="1400" i="1" dirty="0" smtClean="0"/>
              <a:t>au </a:t>
            </a:r>
            <a:r>
              <a:rPr lang="fr-FR" sz="1400" i="1" dirty="0"/>
              <a:t>personnel du Parlement européen, et </a:t>
            </a:r>
            <a:r>
              <a:rPr lang="fr-FR" sz="1400" i="1" dirty="0" smtClean="0"/>
              <a:t/>
            </a:r>
            <a:br>
              <a:rPr lang="fr-FR" sz="1400" i="1" dirty="0" smtClean="0"/>
            </a:br>
            <a:r>
              <a:rPr lang="fr-FR" sz="1400" i="1" dirty="0" smtClean="0"/>
              <a:t>à </a:t>
            </a:r>
            <a:r>
              <a:rPr lang="fr-FR" sz="1400" b="1" i="1" u="sng" dirty="0"/>
              <a:t>relier notre institution aux citoyens </a:t>
            </a:r>
            <a:r>
              <a:rPr lang="fr-FR" sz="1400" b="1" i="1" u="sng" dirty="0" smtClean="0"/>
              <a:t>qu’elle </a:t>
            </a:r>
            <a:r>
              <a:rPr lang="fr-FR" sz="1400" b="1" i="1" u="sng" dirty="0"/>
              <a:t>sert</a:t>
            </a:r>
            <a:r>
              <a:rPr lang="fr-FR" sz="1400" i="1" dirty="0"/>
              <a:t>.</a:t>
            </a: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83324" y="1449505"/>
            <a:ext cx="3708400" cy="32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2066"/>
            <a:ext cx="8872833" cy="483597"/>
          </a:xfrm>
        </p:spPr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Langage des citoyens </a:t>
            </a:r>
            <a:br>
              <a:rPr lang="fr-FR" sz="2400" dirty="0" smtClean="0">
                <a:latin typeface="Bell MT" panose="02020503060305020303" pitchFamily="18" charset="0"/>
              </a:rPr>
            </a:br>
            <a:r>
              <a:rPr lang="fr-FR" sz="2400" dirty="0" smtClean="0">
                <a:latin typeface="Bell MT" panose="02020503060305020303" pitchFamily="18" charset="0"/>
              </a:rPr>
              <a:t>au parlement européen</a:t>
            </a:r>
            <a:endParaRPr lang="fr-FR" sz="24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130566" y="1286465"/>
            <a:ext cx="4742267" cy="39224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dirty="0" smtClean="0"/>
              <a:t>	</a:t>
            </a:r>
          </a:p>
          <a:p>
            <a:pPr algn="just"/>
            <a:r>
              <a:rPr lang="fr-FR" dirty="0" smtClean="0"/>
              <a:t>	</a:t>
            </a:r>
            <a:r>
              <a:rPr lang="fr-FR" sz="1500" dirty="0" smtClean="0"/>
              <a:t>En recourant </a:t>
            </a:r>
            <a:r>
              <a:rPr lang="fr-FR" sz="1500" dirty="0"/>
              <a:t>au «</a:t>
            </a:r>
            <a:r>
              <a:rPr lang="fr-FR" sz="1500" b="1" u="sng" dirty="0"/>
              <a:t>langage des citoyens</a:t>
            </a:r>
            <a:r>
              <a:rPr lang="fr-FR" sz="1500" dirty="0"/>
              <a:t>», </a:t>
            </a:r>
            <a:r>
              <a:rPr lang="fr-FR" sz="1500" dirty="0" smtClean="0"/>
              <a:t/>
            </a:r>
            <a:br>
              <a:rPr lang="fr-FR" sz="1500" dirty="0" smtClean="0"/>
            </a:br>
            <a:r>
              <a:rPr lang="fr-FR" sz="1500" dirty="0" smtClean="0"/>
              <a:t>les </a:t>
            </a:r>
            <a:r>
              <a:rPr lang="fr-FR" sz="1500" dirty="0"/>
              <a:t>services du Parlement européen visent désormais à </a:t>
            </a:r>
            <a:r>
              <a:rPr lang="fr-FR" sz="1500" b="1" u="sng" dirty="0"/>
              <a:t>promouvoir l’utilisation </a:t>
            </a:r>
            <a:r>
              <a:rPr lang="fr-FR" sz="1500" b="1" u="sng" dirty="0" smtClean="0"/>
              <a:t/>
            </a:r>
            <a:br>
              <a:rPr lang="fr-FR" sz="1500" b="1" u="sng" dirty="0" smtClean="0"/>
            </a:br>
            <a:r>
              <a:rPr lang="fr-FR" sz="1500" b="1" u="sng" dirty="0" smtClean="0"/>
              <a:t>d’un </a:t>
            </a:r>
            <a:r>
              <a:rPr lang="fr-FR" sz="1500" b="1" u="sng" dirty="0"/>
              <a:t>langage clair et simple afin de rendre </a:t>
            </a:r>
            <a:r>
              <a:rPr lang="fr-FR" sz="1500" b="1" u="sng" dirty="0" smtClean="0"/>
              <a:t/>
            </a:r>
            <a:br>
              <a:rPr lang="fr-FR" sz="1500" b="1" u="sng" dirty="0" smtClean="0"/>
            </a:br>
            <a:r>
              <a:rPr lang="fr-FR" sz="1500" b="1" u="sng" dirty="0" smtClean="0"/>
              <a:t>les </a:t>
            </a:r>
            <a:r>
              <a:rPr lang="fr-FR" sz="1500" b="1" u="sng" dirty="0"/>
              <a:t>textes et la communication du Parlement plus accessibles et </a:t>
            </a:r>
            <a:r>
              <a:rPr lang="fr-FR" sz="1500" b="1" u="sng" dirty="0" smtClean="0"/>
              <a:t>compréhensibles</a:t>
            </a:r>
            <a:r>
              <a:rPr lang="fr-FR" sz="1500" dirty="0" smtClean="0"/>
              <a:t>.</a:t>
            </a:r>
          </a:p>
          <a:p>
            <a:pPr algn="just"/>
            <a:r>
              <a:rPr lang="fr-FR" sz="1500" dirty="0"/>
              <a:t>	</a:t>
            </a:r>
            <a:r>
              <a:rPr lang="fr-FR" sz="1500" dirty="0" smtClean="0"/>
              <a:t>L’objectif </a:t>
            </a:r>
            <a:r>
              <a:rPr lang="fr-FR" sz="1500" dirty="0"/>
              <a:t>de cette politique est double: </a:t>
            </a:r>
            <a:endParaRPr lang="fr-FR" sz="1500" dirty="0" smtClean="0"/>
          </a:p>
          <a:p>
            <a:pPr algn="just"/>
            <a:r>
              <a:rPr lang="fr-FR" sz="1500" dirty="0"/>
              <a:t>	</a:t>
            </a:r>
            <a:r>
              <a:rPr lang="fr-FR" sz="1500" dirty="0" smtClean="0"/>
              <a:t>i</a:t>
            </a:r>
            <a:r>
              <a:rPr lang="fr-FR" sz="1500" dirty="0"/>
              <a:t>) améliorer la </a:t>
            </a:r>
            <a:r>
              <a:rPr lang="fr-FR" sz="1500" b="1" u="sng" dirty="0"/>
              <a:t>qualité des originaux</a:t>
            </a:r>
            <a:r>
              <a:rPr lang="fr-FR" sz="1500" dirty="0"/>
              <a:t> en mettant </a:t>
            </a:r>
            <a:r>
              <a:rPr lang="fr-FR" sz="1500" dirty="0" smtClean="0"/>
              <a:t/>
            </a:r>
            <a:br>
              <a:rPr lang="fr-FR" sz="1500" dirty="0" smtClean="0"/>
            </a:br>
            <a:r>
              <a:rPr lang="fr-FR" sz="1500" dirty="0" smtClean="0"/>
              <a:t>à </a:t>
            </a:r>
            <a:r>
              <a:rPr lang="fr-FR" sz="1500" dirty="0"/>
              <a:t>disposition des </a:t>
            </a:r>
            <a:r>
              <a:rPr lang="fr-FR" sz="1500" b="1" u="sng" dirty="0"/>
              <a:t>services d’édition</a:t>
            </a:r>
            <a:r>
              <a:rPr lang="fr-FR" sz="1500" dirty="0"/>
              <a:t> et y </a:t>
            </a:r>
            <a:r>
              <a:rPr lang="fr-FR" sz="1500" dirty="0" smtClean="0"/>
              <a:t>en sensibilisant </a:t>
            </a:r>
            <a:r>
              <a:rPr lang="fr-FR" sz="1500" dirty="0"/>
              <a:t>le public, et </a:t>
            </a:r>
            <a:endParaRPr lang="fr-FR" sz="1500" dirty="0" smtClean="0"/>
          </a:p>
          <a:p>
            <a:pPr algn="just"/>
            <a:r>
              <a:rPr lang="fr-FR" sz="1500" dirty="0"/>
              <a:t>	</a:t>
            </a:r>
            <a:r>
              <a:rPr lang="fr-FR" sz="1500" dirty="0" smtClean="0"/>
              <a:t>ii</a:t>
            </a:r>
            <a:r>
              <a:rPr lang="fr-FR" sz="1500" dirty="0"/>
              <a:t>) transformer les productions écrites de différents services en résumés ou en </a:t>
            </a:r>
            <a:r>
              <a:rPr lang="fr-FR" sz="1500" b="1" u="sng" dirty="0"/>
              <a:t>produits audio </a:t>
            </a:r>
            <a:r>
              <a:rPr lang="fr-FR" sz="1500" b="1" u="sng" dirty="0" smtClean="0"/>
              <a:t/>
            </a:r>
            <a:br>
              <a:rPr lang="fr-FR" sz="1500" b="1" u="sng" dirty="0" smtClean="0"/>
            </a:br>
            <a:r>
              <a:rPr lang="fr-FR" sz="1500" b="1" u="sng" dirty="0" smtClean="0"/>
              <a:t>et </a:t>
            </a:r>
            <a:r>
              <a:rPr lang="fr-FR" sz="1500" b="1" u="sng" dirty="0"/>
              <a:t>vidéo accessibles, tels que podcasts, </a:t>
            </a:r>
            <a:r>
              <a:rPr lang="fr-FR" sz="1500" b="1" u="sng" dirty="0" smtClean="0"/>
              <a:t/>
            </a:r>
            <a:br>
              <a:rPr lang="fr-FR" sz="1500" b="1" u="sng" dirty="0" smtClean="0"/>
            </a:br>
            <a:r>
              <a:rPr lang="fr-FR" sz="1500" b="1" u="sng" dirty="0" smtClean="0"/>
              <a:t>sous-titres et </a:t>
            </a:r>
            <a:r>
              <a:rPr lang="fr-FR" sz="1500" b="1" u="sng" dirty="0"/>
              <a:t>voix off</a:t>
            </a:r>
            <a:r>
              <a:rPr lang="fr-FR" sz="1500" dirty="0"/>
              <a:t>.</a:t>
            </a:r>
          </a:p>
        </p:txBody>
      </p:sp>
      <p:pic>
        <p:nvPicPr>
          <p:cNvPr id="9" name="Content Placeholder 8">
            <a:hlinkClick r:id="rId2"/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2349" y="1456154"/>
            <a:ext cx="3458101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3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4000" cy="415925"/>
          </a:xfrm>
        </p:spPr>
        <p:txBody>
          <a:bodyPr/>
          <a:lstStyle/>
          <a:p>
            <a:pPr algn="ctr"/>
            <a:r>
              <a:rPr lang="fr-FR" sz="2400" dirty="0">
                <a:latin typeface="Bell MT" panose="02020503060305020303" pitchFamily="18" charset="0"/>
              </a:rPr>
              <a:t>Présentation</a:t>
            </a:r>
            <a:r>
              <a:rPr lang="fr-FR" dirty="0" smtClean="0"/>
              <a:t> </a:t>
            </a:r>
            <a:r>
              <a:rPr lang="fr-FR" sz="2400" dirty="0">
                <a:latin typeface="Bell MT" panose="02020503060305020303" pitchFamily="18" charset="0"/>
              </a:rPr>
              <a:t>du site </a:t>
            </a:r>
            <a:r>
              <a:rPr lang="fr-FR" sz="2400" dirty="0" smtClean="0">
                <a:latin typeface="Bell MT" panose="02020503060305020303" pitchFamily="18" charset="0"/>
                <a:hlinkClick r:id="rId2"/>
              </a:rPr>
              <a:t>TermCoord.eu</a:t>
            </a:r>
            <a:r>
              <a:rPr lang="fr-FR" sz="2400" dirty="0" smtClean="0">
                <a:latin typeface="Bell MT" panose="02020503060305020303" pitchFamily="18" charset="0"/>
              </a:rPr>
              <a:t> (1)</a:t>
            </a:r>
            <a:endParaRPr lang="fr-FR" sz="2400" dirty="0">
              <a:latin typeface="Bell MT" panose="02020503060305020303" pitchFamily="18" charset="0"/>
            </a:endParaRPr>
          </a:p>
        </p:txBody>
      </p:sp>
      <p:pic>
        <p:nvPicPr>
          <p:cNvPr id="10" name="Content Placeholder 9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3178" y="1118126"/>
            <a:ext cx="6597599" cy="38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9738"/>
            <a:ext cx="9144000" cy="415925"/>
          </a:xfrm>
        </p:spPr>
        <p:txBody>
          <a:bodyPr/>
          <a:lstStyle/>
          <a:p>
            <a:pPr algn="ctr"/>
            <a:r>
              <a:rPr lang="fr-FR" sz="2400" dirty="0">
                <a:latin typeface="Bell MT" panose="02020503060305020303" pitchFamily="18" charset="0"/>
              </a:rPr>
              <a:t>Présentation</a:t>
            </a:r>
            <a:r>
              <a:rPr lang="fr-FR" dirty="0" smtClean="0"/>
              <a:t> </a:t>
            </a:r>
            <a:r>
              <a:rPr lang="fr-FR" sz="2400" dirty="0">
                <a:latin typeface="Bell MT" panose="02020503060305020303" pitchFamily="18" charset="0"/>
              </a:rPr>
              <a:t>du site 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TermCoord.eu</a:t>
            </a:r>
            <a:r>
              <a:rPr lang="fr-FR" sz="2400" dirty="0">
                <a:latin typeface="Bell MT" panose="02020503060305020303" pitchFamily="18" charset="0"/>
              </a:rPr>
              <a:t>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931454" y="791726"/>
            <a:ext cx="3991828" cy="4046220"/>
          </a:xfrm>
        </p:spPr>
        <p:txBody>
          <a:bodyPr>
            <a:normAutofit/>
          </a:bodyPr>
          <a:lstStyle/>
          <a:p>
            <a:pPr algn="just"/>
            <a:r>
              <a:rPr lang="fr-FR" sz="1400" dirty="0" smtClean="0"/>
              <a:t>	</a:t>
            </a:r>
          </a:p>
          <a:p>
            <a:pPr algn="just"/>
            <a:r>
              <a:rPr lang="fr-FR" sz="1400" dirty="0" smtClean="0"/>
              <a:t>L’unité </a:t>
            </a:r>
            <a:r>
              <a:rPr lang="fr-FR" sz="1400" dirty="0"/>
              <a:t>de la Coordination de la </a:t>
            </a:r>
            <a:r>
              <a:rPr lang="fr-FR" sz="1400" dirty="0" smtClean="0"/>
              <a:t>terminologie du Parlement </a:t>
            </a:r>
            <a:r>
              <a:rPr lang="fr-FR" sz="1400" dirty="0"/>
              <a:t>européen (</a:t>
            </a:r>
            <a:r>
              <a:rPr lang="fr-FR" sz="1400" dirty="0" err="1" smtClean="0"/>
              <a:t>TermCoord</a:t>
            </a:r>
            <a:r>
              <a:rPr lang="fr-FR" sz="1400" dirty="0" smtClean="0"/>
              <a:t>):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aide </a:t>
            </a:r>
            <a:r>
              <a:rPr lang="fr-FR" sz="1400" dirty="0"/>
              <a:t>les traducteurs dans leurs tâches quotidiennes et </a:t>
            </a:r>
            <a:r>
              <a:rPr lang="fr-FR" sz="1400" dirty="0" smtClean="0"/>
              <a:t>facilite </a:t>
            </a:r>
            <a:r>
              <a:rPr lang="fr-FR" sz="1400" dirty="0"/>
              <a:t>la recherche </a:t>
            </a:r>
            <a:r>
              <a:rPr lang="fr-FR" sz="1400" dirty="0" smtClean="0"/>
              <a:t>et </a:t>
            </a:r>
            <a:br>
              <a:rPr lang="fr-FR" sz="1400" dirty="0" smtClean="0"/>
            </a:br>
            <a:r>
              <a:rPr lang="fr-FR" sz="1400" dirty="0" smtClean="0"/>
              <a:t>la </a:t>
            </a:r>
            <a:r>
              <a:rPr lang="fr-FR" sz="1400" dirty="0"/>
              <a:t>gestion de la terminologie dans les unités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de traduction;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400" dirty="0" smtClean="0"/>
              <a:t>contribue, </a:t>
            </a:r>
            <a:r>
              <a:rPr lang="fr-FR" sz="1400" dirty="0"/>
              <a:t>au nom du Parlement européen, </a:t>
            </a:r>
            <a:r>
              <a:rPr lang="fr-FR" sz="1400" dirty="0" smtClean="0"/>
              <a:t>à </a:t>
            </a:r>
            <a:br>
              <a:rPr lang="fr-FR" sz="1400" dirty="0" smtClean="0"/>
            </a:br>
            <a:r>
              <a:rPr lang="fr-FR" sz="1400" dirty="0" smtClean="0"/>
              <a:t>la </a:t>
            </a:r>
            <a:r>
              <a:rPr lang="fr-FR" sz="1400" dirty="0"/>
              <a:t>base terminologique de l’Union européenne </a:t>
            </a:r>
            <a:r>
              <a:rPr lang="fr-FR" sz="1400" u="sng" dirty="0">
                <a:hlinkClick r:id="rId3"/>
              </a:rPr>
              <a:t>IATE</a:t>
            </a:r>
            <a:r>
              <a:rPr lang="fr-FR" sz="1400" dirty="0"/>
              <a:t> («Interactive </a:t>
            </a:r>
            <a:r>
              <a:rPr lang="fr-FR" sz="1400" dirty="0" err="1"/>
              <a:t>Terminology</a:t>
            </a:r>
            <a:r>
              <a:rPr lang="fr-FR" sz="1400" dirty="0"/>
              <a:t> for Europe»), utilisée depuis l’été 2004 dans les institutions et agences de l’Union européenne pour </a:t>
            </a:r>
            <a:r>
              <a:rPr lang="fr-FR" sz="1400" dirty="0" smtClean="0"/>
              <a:t>la </a:t>
            </a:r>
            <a:r>
              <a:rPr lang="fr-FR" sz="1400" dirty="0"/>
              <a:t>collecte, la diffusion ainsi que la gestion </a:t>
            </a:r>
            <a:r>
              <a:rPr lang="fr-FR" sz="1400" dirty="0" smtClean="0"/>
              <a:t>de </a:t>
            </a:r>
            <a:r>
              <a:rPr lang="fr-FR" sz="1400" dirty="0"/>
              <a:t>la terminologie spécifique à l’Union européenne.</a:t>
            </a:r>
          </a:p>
          <a:p>
            <a:pPr algn="just"/>
            <a:endParaRPr lang="fr-FR" dirty="0"/>
          </a:p>
        </p:txBody>
      </p:sp>
      <p:pic>
        <p:nvPicPr>
          <p:cNvPr id="5" name="Content Placeholder 4">
            <a:hlinkClick r:id="rId4"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496" r="2813"/>
          <a:stretch/>
        </p:blipFill>
        <p:spPr>
          <a:xfrm>
            <a:off x="269442" y="1492800"/>
            <a:ext cx="4504357" cy="27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3999" cy="415925"/>
          </a:xfrm>
        </p:spPr>
        <p:txBody>
          <a:bodyPr/>
          <a:lstStyle/>
          <a:p>
            <a:pPr algn="ctr"/>
            <a:r>
              <a:rPr lang="fr-FR" sz="2400" dirty="0">
                <a:latin typeface="Bell MT" panose="02020503060305020303" pitchFamily="18" charset="0"/>
              </a:rPr>
              <a:t>Présentation</a:t>
            </a:r>
            <a:r>
              <a:rPr lang="fr-FR" dirty="0" smtClean="0"/>
              <a:t> </a:t>
            </a:r>
            <a:r>
              <a:rPr lang="fr-FR" sz="2400" dirty="0">
                <a:latin typeface="Bell MT" panose="02020503060305020303" pitchFamily="18" charset="0"/>
              </a:rPr>
              <a:t>du site 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TermCoord.eu</a:t>
            </a:r>
            <a:r>
              <a:rPr lang="fr-FR" sz="2400" dirty="0">
                <a:latin typeface="Bell MT" panose="02020503060305020303" pitchFamily="18" charset="0"/>
              </a:rPr>
              <a:t> (3)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5076496" y="855663"/>
            <a:ext cx="3758500" cy="4018318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	</a:t>
            </a:r>
          </a:p>
          <a:p>
            <a:pPr algn="just"/>
            <a:r>
              <a:rPr lang="fr-FR" dirty="0" smtClean="0"/>
              <a:t>	</a:t>
            </a:r>
          </a:p>
          <a:p>
            <a:pPr marL="0" indent="0" algn="just"/>
            <a:r>
              <a:rPr lang="fr-FR" sz="1400" dirty="0" smtClean="0"/>
              <a:t>Mais </a:t>
            </a:r>
            <a:r>
              <a:rPr lang="fr-FR" sz="1400" dirty="0"/>
              <a:t>l’unité </a:t>
            </a:r>
            <a:r>
              <a:rPr lang="fr-FR" sz="1400" dirty="0" err="1"/>
              <a:t>TermCoord</a:t>
            </a:r>
            <a:r>
              <a:rPr lang="fr-FR" sz="1400" dirty="0"/>
              <a:t> déploie, en parallèle, de grands efforts pour entretenir une présence en ligne active et cohérente afin de rendre l</a:t>
            </a:r>
            <a:r>
              <a:rPr lang="fr-FR" sz="1400" dirty="0" smtClean="0"/>
              <a:t>a </a:t>
            </a:r>
            <a:r>
              <a:rPr lang="fr-FR" sz="1400" dirty="0"/>
              <a:t>terminologie plus accessible aux citoyens. </a:t>
            </a:r>
            <a:endParaRPr lang="fr-FR" sz="1400" dirty="0" smtClean="0"/>
          </a:p>
          <a:p>
            <a:pPr marL="0" indent="0" algn="just"/>
            <a:endParaRPr lang="fr-FR" sz="1400" dirty="0" smtClean="0"/>
          </a:p>
          <a:p>
            <a:pPr marL="0" indent="0" algn="just"/>
            <a:r>
              <a:rPr lang="fr-FR" sz="1400" dirty="0" smtClean="0">
                <a:hlinkClick r:id="rId3"/>
              </a:rPr>
              <a:t>Lectures </a:t>
            </a:r>
            <a:r>
              <a:rPr lang="fr-FR" sz="1400" dirty="0">
                <a:hlinkClick r:id="rId3"/>
              </a:rPr>
              <a:t>intéressantes</a:t>
            </a:r>
            <a:r>
              <a:rPr lang="fr-FR" sz="1400" dirty="0"/>
              <a:t>, </a:t>
            </a:r>
            <a:r>
              <a:rPr lang="fr-FR" sz="1400" dirty="0">
                <a:hlinkClick r:id="rId4"/>
              </a:rPr>
              <a:t>ressources utiles</a:t>
            </a:r>
            <a:r>
              <a:rPr lang="fr-FR" sz="1400" dirty="0"/>
              <a:t>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et </a:t>
            </a:r>
            <a:r>
              <a:rPr lang="fr-FR" sz="1400" dirty="0"/>
              <a:t>informations importantes liées aux langues, à l’Union européenne et aux questions mondiales sont disponibles sur le site </a:t>
            </a:r>
            <a:r>
              <a:rPr lang="fr-FR" sz="1400" dirty="0" smtClean="0">
                <a:hlinkClick r:id="rId2"/>
              </a:rPr>
              <a:t>termcoord.eu</a:t>
            </a:r>
            <a:r>
              <a:rPr lang="fr-FR" sz="1400" dirty="0" smtClean="0"/>
              <a:t> ...</a:t>
            </a:r>
            <a:endParaRPr lang="fr-FR" sz="1400" dirty="0"/>
          </a:p>
        </p:txBody>
      </p:sp>
      <p:pic>
        <p:nvPicPr>
          <p:cNvPr id="9" name="Content Placeholder 8">
            <a:hlinkClick r:id="rId4"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5292" t="1436" r="22074"/>
          <a:stretch/>
        </p:blipFill>
        <p:spPr>
          <a:xfrm>
            <a:off x="195491" y="1085239"/>
            <a:ext cx="4811637" cy="37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3999" cy="415925"/>
          </a:xfrm>
        </p:spPr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Présentation du site </a:t>
            </a:r>
            <a:r>
              <a:rPr lang="fr-FR" sz="2400" dirty="0" smtClean="0">
                <a:latin typeface="Bell MT" panose="02020503060305020303" pitchFamily="18" charset="0"/>
                <a:hlinkClick r:id="rId2"/>
              </a:rPr>
              <a:t>TermCoord.eu</a:t>
            </a:r>
            <a:r>
              <a:rPr lang="fr-FR" sz="2400" dirty="0" smtClean="0">
                <a:latin typeface="Bell MT" panose="02020503060305020303" pitchFamily="18" charset="0"/>
              </a:rPr>
              <a:t> (4)</a:t>
            </a:r>
            <a:endParaRPr lang="fr-FR" sz="2400" dirty="0">
              <a:latin typeface="Bell MT" panose="020205030603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5016018" y="439738"/>
            <a:ext cx="4014470" cy="4138568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	</a:t>
            </a:r>
          </a:p>
          <a:p>
            <a:pPr algn="just"/>
            <a:r>
              <a:rPr lang="fr-FR" dirty="0" smtClean="0"/>
              <a:t>	</a:t>
            </a:r>
          </a:p>
          <a:p>
            <a:pPr marL="0" indent="0" algn="just"/>
            <a:r>
              <a:rPr lang="fr-FR" sz="1400" dirty="0" smtClean="0"/>
              <a:t>... ainsi </a:t>
            </a:r>
            <a:r>
              <a:rPr lang="fr-FR" sz="1400" dirty="0"/>
              <a:t>que sur les médias sociaux tels que </a:t>
            </a:r>
            <a:r>
              <a:rPr lang="fr-FR" sz="1400" dirty="0">
                <a:hlinkClick r:id="rId3"/>
              </a:rPr>
              <a:t>Facebook</a:t>
            </a:r>
            <a:r>
              <a:rPr lang="fr-FR" sz="1400" dirty="0"/>
              <a:t>, </a:t>
            </a:r>
            <a:r>
              <a:rPr lang="fr-FR" sz="1400" dirty="0">
                <a:hlinkClick r:id="rId4"/>
              </a:rPr>
              <a:t>Twitter</a:t>
            </a:r>
            <a:r>
              <a:rPr lang="fr-FR" sz="1400" dirty="0"/>
              <a:t>, </a:t>
            </a:r>
            <a:r>
              <a:rPr lang="fr-FR" sz="1400" u="sng" dirty="0">
                <a:solidFill>
                  <a:schemeClr val="tx2"/>
                </a:solidFill>
              </a:rPr>
              <a:t>LinkedIn</a:t>
            </a:r>
            <a:r>
              <a:rPr lang="fr-FR" sz="1400" dirty="0"/>
              <a:t> et </a:t>
            </a:r>
            <a:r>
              <a:rPr lang="fr-FR" sz="1400" u="sng" dirty="0">
                <a:solidFill>
                  <a:schemeClr val="tx2"/>
                </a:solidFill>
              </a:rPr>
              <a:t>Instagram</a:t>
            </a:r>
            <a:r>
              <a:rPr lang="fr-FR" sz="1400" dirty="0"/>
              <a:t>. </a:t>
            </a:r>
            <a:endParaRPr lang="fr-FR" sz="1400" dirty="0" smtClean="0"/>
          </a:p>
          <a:p>
            <a:pPr marL="0" indent="0" algn="just"/>
            <a:endParaRPr lang="fr-FR" sz="1400" dirty="0" smtClean="0"/>
          </a:p>
          <a:p>
            <a:pPr marL="0" indent="0" algn="ctr">
              <a:lnSpc>
                <a:spcPct val="100000"/>
              </a:lnSpc>
            </a:pPr>
            <a:r>
              <a:rPr lang="fr-FR" sz="1400" dirty="0" smtClean="0"/>
              <a:t>L’unité </a:t>
            </a:r>
            <a:r>
              <a:rPr lang="fr-FR" sz="1400" dirty="0"/>
              <a:t>propose aussi, dans sa </a:t>
            </a:r>
            <a:r>
              <a:rPr lang="fr-FR" sz="1400" dirty="0" smtClean="0"/>
              <a:t>section </a:t>
            </a:r>
            <a:br>
              <a:rPr lang="fr-FR" sz="1400" dirty="0" smtClean="0"/>
            </a:br>
            <a:r>
              <a:rPr lang="fr-FR" sz="1400" dirty="0" smtClean="0"/>
              <a:t>«</a:t>
            </a:r>
            <a:r>
              <a:rPr lang="fr-FR" sz="1400" u="sng" dirty="0">
                <a:hlinkClick r:id="rId5"/>
              </a:rPr>
              <a:t>IATE </a:t>
            </a:r>
            <a:r>
              <a:rPr lang="fr-FR" sz="1400" u="sng" dirty="0" err="1">
                <a:hlinkClick r:id="rId5"/>
              </a:rPr>
              <a:t>goes</a:t>
            </a:r>
            <a:r>
              <a:rPr lang="fr-FR" sz="1400" u="sng" dirty="0">
                <a:hlinkClick r:id="rId5"/>
              </a:rPr>
              <a:t> AUDIO</a:t>
            </a:r>
            <a:r>
              <a:rPr lang="fr-FR" sz="1400" dirty="0" smtClean="0"/>
              <a:t>»</a:t>
            </a:r>
          </a:p>
          <a:p>
            <a:pPr marL="0" indent="0" algn="ctr">
              <a:lnSpc>
                <a:spcPct val="100000"/>
              </a:lnSpc>
            </a:pPr>
            <a:endParaRPr lang="fr-FR" sz="1400" dirty="0" smtClean="0"/>
          </a:p>
          <a:p>
            <a:pPr marL="0" indent="0" algn="just">
              <a:lnSpc>
                <a:spcPct val="100000"/>
              </a:lnSpc>
            </a:pPr>
            <a:r>
              <a:rPr lang="fr-FR" sz="1400" dirty="0" smtClean="0"/>
              <a:t>de </a:t>
            </a:r>
            <a:r>
              <a:rPr lang="fr-FR" sz="1400" dirty="0"/>
              <a:t>courts clips audio dans différentes langues expliquant </a:t>
            </a:r>
            <a:r>
              <a:rPr lang="fr-FR" sz="1400" dirty="0" smtClean="0"/>
              <a:t>de </a:t>
            </a:r>
            <a:r>
              <a:rPr lang="fr-FR" sz="1400" dirty="0"/>
              <a:t>manière claire et concise les «</a:t>
            </a:r>
            <a:r>
              <a:rPr lang="fr-FR" sz="1400" dirty="0">
                <a:hlinkClick r:id="rId6"/>
              </a:rPr>
              <a:t>termes IATE de la semaine</a:t>
            </a:r>
            <a:r>
              <a:rPr lang="fr-FR" sz="1400" dirty="0" smtClean="0"/>
              <a:t>» (ex.: le « </a:t>
            </a:r>
            <a:r>
              <a:rPr lang="fr-FR" sz="1400" dirty="0" smtClean="0">
                <a:hlinkClick r:id="rId7"/>
              </a:rPr>
              <a:t>télétravail</a:t>
            </a:r>
            <a:r>
              <a:rPr lang="fr-FR" sz="1400" dirty="0" smtClean="0"/>
              <a:t> »).</a:t>
            </a:r>
          </a:p>
          <a:p>
            <a:pPr algn="just"/>
            <a:endParaRPr lang="fr-FR" sz="1400" dirty="0"/>
          </a:p>
        </p:txBody>
      </p:sp>
      <p:pic>
        <p:nvPicPr>
          <p:cNvPr id="5" name="Content Placeholder 4">
            <a:hlinkClick r:id="rId5"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/>
          <a:srcRect l="6560" r="7987"/>
          <a:stretch/>
        </p:blipFill>
        <p:spPr>
          <a:xfrm>
            <a:off x="129277" y="1082378"/>
            <a:ext cx="4757465" cy="3221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92" y="4051387"/>
            <a:ext cx="946721" cy="94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3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9738"/>
            <a:ext cx="9143999" cy="415925"/>
          </a:xfrm>
        </p:spPr>
        <p:txBody>
          <a:bodyPr/>
          <a:lstStyle/>
          <a:p>
            <a:pPr algn="ctr"/>
            <a:r>
              <a:rPr lang="fr-FR" sz="2400" dirty="0">
                <a:latin typeface="Bell MT" panose="02020503060305020303" pitchFamily="18" charset="0"/>
              </a:rPr>
              <a:t>Présentation</a:t>
            </a:r>
            <a:r>
              <a:rPr lang="fr-FR" dirty="0" smtClean="0"/>
              <a:t> </a:t>
            </a:r>
            <a:r>
              <a:rPr lang="fr-FR" sz="2400" dirty="0">
                <a:latin typeface="Bell MT" panose="02020503060305020303" pitchFamily="18" charset="0"/>
              </a:rPr>
              <a:t>du site 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TermCoord.eu</a:t>
            </a:r>
            <a:r>
              <a:rPr lang="fr-FR" sz="2400" dirty="0">
                <a:latin typeface="Bell MT" panose="02020503060305020303" pitchFamily="18" charset="0"/>
              </a:rPr>
              <a:t> (5)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855818" y="769357"/>
            <a:ext cx="3918974" cy="3910480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	</a:t>
            </a:r>
          </a:p>
          <a:p>
            <a:pPr algn="just"/>
            <a:r>
              <a:rPr lang="fr-FR" dirty="0" smtClean="0"/>
              <a:t>	</a:t>
            </a:r>
          </a:p>
          <a:p>
            <a:pPr marL="0" indent="0" algn="just"/>
            <a:r>
              <a:rPr lang="fr-FR" sz="1400" dirty="0" smtClean="0"/>
              <a:t>Depuis </a:t>
            </a:r>
            <a:r>
              <a:rPr lang="fr-FR" sz="1400" dirty="0"/>
              <a:t>2012, l’unité </a:t>
            </a:r>
            <a:r>
              <a:rPr lang="fr-FR" sz="1400" dirty="0" err="1"/>
              <a:t>TermCoord</a:t>
            </a:r>
            <a:r>
              <a:rPr lang="fr-FR" sz="1400" dirty="0"/>
              <a:t> coopère </a:t>
            </a:r>
            <a:r>
              <a:rPr lang="fr-FR" sz="1400" dirty="0" smtClean="0"/>
              <a:t>par </a:t>
            </a:r>
            <a:r>
              <a:rPr lang="fr-FR" sz="1400" dirty="0"/>
              <a:t>ailleurs sur des </a:t>
            </a:r>
            <a:r>
              <a:rPr lang="fr-FR" sz="1400" dirty="0">
                <a:hlinkClick r:id="rId3"/>
              </a:rPr>
              <a:t>projets de terminologie</a:t>
            </a:r>
            <a:r>
              <a:rPr lang="en-GB" sz="1400" dirty="0"/>
              <a:t>  </a:t>
            </a:r>
            <a:r>
              <a:rPr lang="fr-FR" sz="1400" dirty="0"/>
              <a:t>avec les départements de terminologie ou  </a:t>
            </a:r>
            <a:r>
              <a:rPr lang="fr-FR" sz="1400" dirty="0" smtClean="0"/>
              <a:t>de </a:t>
            </a:r>
            <a:r>
              <a:rPr lang="fr-FR" sz="1400" dirty="0"/>
              <a:t>langues d’universités qui enseignent </a:t>
            </a:r>
            <a:r>
              <a:rPr lang="fr-FR" sz="1400" dirty="0" smtClean="0"/>
              <a:t>la </a:t>
            </a:r>
            <a:r>
              <a:rPr lang="fr-FR" sz="1400" dirty="0"/>
              <a:t>terminologie dans le cadre d’un cours </a:t>
            </a:r>
            <a:r>
              <a:rPr lang="fr-FR" sz="1400" dirty="0" smtClean="0"/>
              <a:t>de </a:t>
            </a:r>
            <a:r>
              <a:rPr lang="fr-FR" sz="1400" dirty="0"/>
              <a:t>licence ou de master. </a:t>
            </a:r>
            <a:endParaRPr lang="fr-FR" sz="1400" dirty="0" smtClean="0"/>
          </a:p>
          <a:p>
            <a:pPr marL="0" indent="0" algn="just"/>
            <a:endParaRPr lang="fr-FR" sz="1400" dirty="0" smtClean="0"/>
          </a:p>
          <a:p>
            <a:pPr marL="0" indent="0" algn="just"/>
            <a:r>
              <a:rPr lang="fr-FR" sz="1400" dirty="0" smtClean="0"/>
              <a:t>Les </a:t>
            </a:r>
            <a:r>
              <a:rPr lang="fr-FR" sz="1400" dirty="0"/>
              <a:t>étudiants peuvent ainsi acquérir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une </a:t>
            </a:r>
            <a:r>
              <a:rPr lang="fr-FR" sz="1400" dirty="0"/>
              <a:t>expérience pratique de </a:t>
            </a:r>
            <a:r>
              <a:rPr lang="fr-FR" sz="1400" dirty="0" smtClean="0"/>
              <a:t>la </a:t>
            </a:r>
            <a:r>
              <a:rPr lang="fr-FR" sz="1400" dirty="0"/>
              <a:t>terminologie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et </a:t>
            </a:r>
            <a:r>
              <a:rPr lang="fr-FR" sz="1400" dirty="0"/>
              <a:t>contribuer à la base </a:t>
            </a:r>
            <a:r>
              <a:rPr lang="fr-FR" sz="1400" dirty="0" smtClean="0"/>
              <a:t>de </a:t>
            </a:r>
            <a:r>
              <a:rPr lang="fr-FR" sz="1400" dirty="0"/>
              <a:t>données terminologique IATE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pic>
        <p:nvPicPr>
          <p:cNvPr id="7" name="Content Placeholder 6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6207" t="1776" r="19356"/>
          <a:stretch/>
        </p:blipFill>
        <p:spPr>
          <a:xfrm>
            <a:off x="201798" y="1165383"/>
            <a:ext cx="4584672" cy="351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3999" cy="415925"/>
          </a:xfrm>
        </p:spPr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Présentation du </a:t>
            </a:r>
            <a:r>
              <a:rPr lang="fr-FR" sz="2400" dirty="0">
                <a:latin typeface="Bell MT" panose="02020503060305020303" pitchFamily="18" charset="0"/>
              </a:rPr>
              <a:t>site 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TermCoord.eu</a:t>
            </a:r>
            <a:r>
              <a:rPr lang="fr-FR" sz="2400" dirty="0">
                <a:latin typeface="Bell MT" panose="02020503060305020303" pitchFamily="18" charset="0"/>
              </a:rPr>
              <a:t> (6)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868392" y="945931"/>
            <a:ext cx="3758500" cy="3758091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	</a:t>
            </a:r>
          </a:p>
          <a:p>
            <a:pPr algn="just"/>
            <a:r>
              <a:rPr lang="fr-FR" dirty="0" smtClean="0"/>
              <a:t>	</a:t>
            </a:r>
          </a:p>
          <a:p>
            <a:pPr marL="0" indent="0" algn="just"/>
            <a:r>
              <a:rPr lang="fr-FR" sz="1400" dirty="0" smtClean="0"/>
              <a:t>À </a:t>
            </a:r>
            <a:r>
              <a:rPr lang="fr-FR" sz="1400" dirty="0"/>
              <a:t>ce titre, l’unité </a:t>
            </a:r>
            <a:r>
              <a:rPr lang="fr-FR" sz="1400" dirty="0" err="1"/>
              <a:t>TermCoord</a:t>
            </a:r>
            <a:r>
              <a:rPr lang="fr-FR" sz="1400" dirty="0"/>
              <a:t> mène par exemple un projet sur les </a:t>
            </a:r>
            <a:r>
              <a:rPr lang="fr-FR" sz="1400" dirty="0" smtClean="0"/>
              <a:t>Capitales européennes de la </a:t>
            </a:r>
            <a:r>
              <a:rPr lang="fr-FR" sz="1400" dirty="0"/>
              <a:t>culture avec </a:t>
            </a:r>
            <a:endParaRPr lang="fr-FR" sz="1400" dirty="0" smtClean="0"/>
          </a:p>
          <a:p>
            <a:pPr algn="ctr">
              <a:lnSpc>
                <a:spcPct val="200000"/>
              </a:lnSpc>
            </a:pPr>
            <a:r>
              <a:rPr lang="fr-FR" sz="1400" dirty="0" smtClean="0"/>
              <a:t>l’</a:t>
            </a:r>
            <a:r>
              <a:rPr lang="fr-FR" sz="1400" dirty="0" smtClean="0">
                <a:hlinkClick r:id="rId3"/>
              </a:rPr>
              <a:t>Université Aristote de Thessalonique</a:t>
            </a:r>
            <a:endParaRPr lang="en-GB" sz="1400" dirty="0" smtClean="0"/>
          </a:p>
          <a:p>
            <a:pPr marL="0" lvl="1" indent="0" algn="just">
              <a:buNone/>
            </a:pPr>
            <a:r>
              <a:rPr lang="fr-FR" sz="1400" dirty="0" smtClean="0"/>
              <a:t>tout </a:t>
            </a:r>
            <a:r>
              <a:rPr lang="fr-FR" sz="1400" dirty="0"/>
              <a:t>comme des projets dans le domaine de la </a:t>
            </a:r>
            <a:r>
              <a:rPr lang="fr-FR" sz="1400" dirty="0" smtClean="0"/>
              <a:t>politique et des </a:t>
            </a:r>
            <a:r>
              <a:rPr lang="fr-FR" sz="1400" dirty="0"/>
              <a:t>élections ainsi que de la culture avec la </a:t>
            </a:r>
            <a:r>
              <a:rPr lang="fr-FR" sz="1400" dirty="0" err="1"/>
              <a:t>Scuola</a:t>
            </a:r>
            <a:r>
              <a:rPr lang="fr-FR" sz="1400" dirty="0"/>
              <a:t> Superiore per </a:t>
            </a:r>
            <a:r>
              <a:rPr lang="fr-FR" sz="1400" dirty="0" err="1"/>
              <a:t>Mediatori</a:t>
            </a:r>
            <a:r>
              <a:rPr lang="fr-FR" sz="1400" dirty="0"/>
              <a:t> </a:t>
            </a:r>
            <a:r>
              <a:rPr lang="fr-FR" sz="1400" dirty="0" err="1"/>
              <a:t>Linguistici</a:t>
            </a:r>
            <a:r>
              <a:rPr lang="fr-FR" sz="1400" dirty="0"/>
              <a:t> (CIELS) de Bologne</a:t>
            </a:r>
            <a:r>
              <a:rPr lang="fr-FR" sz="1400" dirty="0" smtClean="0"/>
              <a:t>.</a:t>
            </a:r>
            <a:endParaRPr lang="fr-FR" sz="1400" dirty="0"/>
          </a:p>
          <a:p>
            <a:pPr algn="just"/>
            <a:endParaRPr lang="fr-FR" dirty="0"/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5867" r="7236"/>
          <a:stretch/>
        </p:blipFill>
        <p:spPr>
          <a:xfrm>
            <a:off x="220717" y="1322236"/>
            <a:ext cx="4481758" cy="300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3999" cy="415925"/>
          </a:xfrm>
        </p:spPr>
        <p:txBody>
          <a:bodyPr/>
          <a:lstStyle/>
          <a:p>
            <a:pPr algn="ctr"/>
            <a:r>
              <a:rPr lang="fr-FR" sz="2400" dirty="0">
                <a:latin typeface="Bell MT" panose="02020503060305020303" pitchFamily="18" charset="0"/>
              </a:rPr>
              <a:t>Présentation du site 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TermCoord.eu</a:t>
            </a:r>
            <a:r>
              <a:rPr lang="fr-FR" sz="2400" dirty="0">
                <a:latin typeface="Bell MT" panose="02020503060305020303" pitchFamily="18" charset="0"/>
              </a:rPr>
              <a:t> (7)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370201" y="855663"/>
            <a:ext cx="4471101" cy="458659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fr-FR" dirty="0" smtClean="0"/>
              <a:t>	</a:t>
            </a:r>
            <a:endParaRPr lang="fr-FR" sz="1600" dirty="0" smtClean="0"/>
          </a:p>
          <a:p>
            <a:pPr algn="just"/>
            <a:r>
              <a:rPr lang="fr-FR" sz="1800" dirty="0" smtClean="0"/>
              <a:t>L’unité </a:t>
            </a:r>
            <a:r>
              <a:rPr lang="fr-FR" sz="1800" dirty="0" err="1" smtClean="0"/>
              <a:t>TermCoord</a:t>
            </a:r>
            <a:r>
              <a:rPr lang="fr-FR" sz="1800" dirty="0" smtClean="0"/>
              <a:t> a également travaillé en </a:t>
            </a:r>
            <a:r>
              <a:rPr lang="fr-FR" sz="1800" dirty="0" smtClean="0"/>
              <a:t>étroite collaboration </a:t>
            </a:r>
            <a:r>
              <a:rPr lang="fr-FR" sz="1800" dirty="0" smtClean="0"/>
              <a:t>avec </a:t>
            </a:r>
          </a:p>
          <a:p>
            <a:pPr algn="ctr"/>
            <a:r>
              <a:rPr lang="fr-FR" sz="1800" dirty="0" smtClean="0"/>
              <a:t>l’</a:t>
            </a:r>
            <a:r>
              <a:rPr lang="fr-FR" sz="1800" dirty="0" smtClean="0">
                <a:hlinkClick r:id="rId3"/>
              </a:rPr>
              <a:t>ISIT</a:t>
            </a:r>
            <a:r>
              <a:rPr lang="fr-FR" sz="1800" dirty="0" smtClean="0"/>
              <a:t>, </a:t>
            </a:r>
          </a:p>
          <a:p>
            <a:pPr marL="0" indent="0" algn="just"/>
            <a:r>
              <a:rPr lang="fr-FR" sz="1800" dirty="0" smtClean="0"/>
              <a:t>anciennement Institut supérieur d’interprétation et traduction, aujourd’hui </a:t>
            </a:r>
          </a:p>
          <a:p>
            <a:pPr marL="0" indent="0" algn="just"/>
            <a:endParaRPr lang="fr-FR" sz="1800" dirty="0" smtClean="0"/>
          </a:p>
          <a:p>
            <a:pPr marL="0" indent="0" algn="ctr"/>
            <a:r>
              <a:rPr lang="fr-FR" sz="1800" i="1" dirty="0" smtClean="0">
                <a:solidFill>
                  <a:schemeClr val="tx2"/>
                </a:solidFill>
              </a:rPr>
              <a:t>Institut de management et de communication interculturels</a:t>
            </a:r>
          </a:p>
          <a:p>
            <a:pPr marL="0" indent="0" algn="ctr"/>
            <a:endParaRPr lang="fr-FR" sz="1800" i="1" dirty="0" smtClean="0"/>
          </a:p>
          <a:p>
            <a:pPr marL="0" indent="0" algn="just"/>
            <a:r>
              <a:rPr lang="fr-FR" sz="1800" dirty="0" smtClean="0"/>
              <a:t> de Paris sur des interviews </a:t>
            </a:r>
            <a:r>
              <a:rPr lang="fr-FR" sz="1800" dirty="0" smtClean="0"/>
              <a:t>de </a:t>
            </a:r>
            <a:r>
              <a:rPr lang="fr-FR" sz="1800" dirty="0" smtClean="0"/>
              <a:t>terminologues de la série de livres électroniques «</a:t>
            </a:r>
            <a:r>
              <a:rPr lang="fr-FR" sz="1800" dirty="0" err="1" smtClean="0"/>
              <a:t>Why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Terminology</a:t>
            </a:r>
            <a:r>
              <a:rPr lang="fr-FR" sz="1800" dirty="0" smtClean="0"/>
              <a:t> </a:t>
            </a:r>
            <a:r>
              <a:rPr lang="fr-FR" sz="1800" dirty="0" err="1" smtClean="0"/>
              <a:t>your</a:t>
            </a:r>
            <a:r>
              <a:rPr lang="fr-FR" sz="1800" dirty="0" smtClean="0"/>
              <a:t> Passion» (traduits en français sous le titre «</a:t>
            </a:r>
            <a:r>
              <a:rPr lang="fr-FR" sz="1800" u="sng" dirty="0" smtClean="0">
                <a:hlinkClick r:id="rId4"/>
              </a:rPr>
              <a:t>Racontez-moi la terminologie...</a:t>
            </a:r>
            <a:r>
              <a:rPr lang="fr-FR" sz="1800" dirty="0" smtClean="0"/>
              <a:t>») ainsi que sur un projet sur le thème des «</a:t>
            </a:r>
            <a:r>
              <a:rPr lang="fr-FR" sz="1800" u="sng" dirty="0" smtClean="0">
                <a:hlinkClick r:id="rId5"/>
              </a:rPr>
              <a:t>Smart </a:t>
            </a:r>
            <a:r>
              <a:rPr lang="fr-FR" sz="1800" u="sng" dirty="0" err="1" smtClean="0">
                <a:hlinkClick r:id="rId5"/>
              </a:rPr>
              <a:t>Cities</a:t>
            </a:r>
            <a:r>
              <a:rPr lang="fr-FR" sz="1800" dirty="0" smtClean="0"/>
              <a:t>» de l’anglais vers le français, tous deux sous la supervision de Pascale Elbaz, enseignante à l’ISIT.</a:t>
            </a:r>
          </a:p>
          <a:p>
            <a:r>
              <a:rPr lang="fr-FR" sz="1800" dirty="0"/>
              <a:t> </a:t>
            </a:r>
          </a:p>
          <a:p>
            <a:pPr algn="just"/>
            <a:endParaRPr lang="fr-FR" dirty="0"/>
          </a:p>
        </p:txBody>
      </p:sp>
      <p:pic>
        <p:nvPicPr>
          <p:cNvPr id="7" name="Content Placeholder 6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l="5357" r="20264"/>
          <a:stretch/>
        </p:blipFill>
        <p:spPr>
          <a:xfrm>
            <a:off x="222609" y="1285789"/>
            <a:ext cx="3851201" cy="30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5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3999" cy="415925"/>
          </a:xfrm>
        </p:spPr>
        <p:txBody>
          <a:bodyPr/>
          <a:lstStyle/>
          <a:p>
            <a:pPr algn="ctr"/>
            <a:r>
              <a:rPr lang="fr-FR" sz="2400" dirty="0">
                <a:latin typeface="Bell MT" panose="02020503060305020303" pitchFamily="18" charset="0"/>
              </a:rPr>
              <a:t>Présentation</a:t>
            </a:r>
            <a:r>
              <a:rPr lang="fr-FR" dirty="0" smtClean="0"/>
              <a:t> </a:t>
            </a:r>
            <a:r>
              <a:rPr lang="fr-FR" sz="2400" dirty="0">
                <a:latin typeface="Bell MT" panose="02020503060305020303" pitchFamily="18" charset="0"/>
              </a:rPr>
              <a:t>du site 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TermCoord.eu</a:t>
            </a:r>
            <a:r>
              <a:rPr lang="fr-FR" sz="2400" dirty="0">
                <a:latin typeface="Bell MT" panose="02020503060305020303" pitchFamily="18" charset="0"/>
              </a:rPr>
              <a:t> (8)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212546" y="853682"/>
            <a:ext cx="4823491" cy="4346958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	</a:t>
            </a:r>
          </a:p>
          <a:p>
            <a:pPr marL="0" indent="0" algn="just"/>
            <a:r>
              <a:rPr lang="fr-FR" sz="1400" dirty="0" smtClean="0"/>
              <a:t>Au </a:t>
            </a:r>
            <a:r>
              <a:rPr lang="fr-FR" sz="1400" dirty="0"/>
              <a:t>printemps 2019, le chef de l’unité </a:t>
            </a:r>
            <a:r>
              <a:rPr lang="fr-FR" sz="1400" dirty="0" err="1"/>
              <a:t>TermCoord</a:t>
            </a:r>
            <a:r>
              <a:rPr lang="fr-FR" sz="1400" dirty="0"/>
              <a:t>, Rodolfo </a:t>
            </a:r>
            <a:r>
              <a:rPr lang="fr-FR" sz="1400" dirty="0" err="1"/>
              <a:t>Maslias</a:t>
            </a:r>
            <a:r>
              <a:rPr lang="fr-FR" sz="1400" dirty="0"/>
              <a:t>, a lui-même siégé dans le jury de soutenance </a:t>
            </a:r>
            <a:r>
              <a:rPr lang="fr-FR" sz="1400" dirty="0" smtClean="0"/>
              <a:t>des </a:t>
            </a:r>
            <a:r>
              <a:rPr lang="fr-FR" sz="1400" dirty="0">
                <a:hlinkClick r:id="rId3"/>
              </a:rPr>
              <a:t>deux thèses</a:t>
            </a:r>
            <a:r>
              <a:rPr lang="fr-FR" sz="1400" dirty="0"/>
              <a:t> et a donné ensuite une conférence organisée par l’ISIT axée sur la gestion de la terminologie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au </a:t>
            </a:r>
            <a:r>
              <a:rPr lang="fr-FR" sz="1400" dirty="0"/>
              <a:t>Parlement européen et dans les institutions européennes, sur la nouvelle version de IATE, sur les efforts visant à connecter </a:t>
            </a:r>
            <a:r>
              <a:rPr lang="fr-FR" sz="1400" dirty="0" smtClean="0"/>
              <a:t>la </a:t>
            </a:r>
            <a:r>
              <a:rPr lang="fr-FR" sz="1400" dirty="0"/>
              <a:t>terminologie avec la traduction automatique neuronale et sur la nouvelle série de projets </a:t>
            </a:r>
            <a:endParaRPr lang="fr-FR" sz="1400" dirty="0" smtClean="0"/>
          </a:p>
          <a:p>
            <a:pPr marL="0" indent="0" algn="just"/>
            <a:endParaRPr lang="fr-FR" sz="1400" dirty="0" smtClean="0"/>
          </a:p>
          <a:p>
            <a:pPr marL="0" indent="0" algn="ctr"/>
            <a:r>
              <a:rPr lang="fr-FR" sz="1400" dirty="0" smtClean="0"/>
              <a:t>«</a:t>
            </a:r>
            <a:r>
              <a:rPr lang="fr-FR" sz="1400" u="sng" dirty="0" err="1">
                <a:hlinkClick r:id="rId4"/>
              </a:rPr>
              <a:t>Terminology</a:t>
            </a:r>
            <a:r>
              <a:rPr lang="fr-FR" sz="1400" u="sng" dirty="0">
                <a:hlinkClick r:id="rId4"/>
              </a:rPr>
              <a:t> </a:t>
            </a:r>
            <a:r>
              <a:rPr lang="fr-FR" sz="1400" u="sng" dirty="0" err="1">
                <a:hlinkClick r:id="rId4"/>
              </a:rPr>
              <a:t>without</a:t>
            </a:r>
            <a:r>
              <a:rPr lang="fr-FR" sz="1400" u="sng" dirty="0">
                <a:hlinkClick r:id="rId4"/>
              </a:rPr>
              <a:t> </a:t>
            </a:r>
            <a:r>
              <a:rPr lang="fr-FR" sz="1400" u="sng" dirty="0" err="1">
                <a:hlinkClick r:id="rId4"/>
              </a:rPr>
              <a:t>Borders</a:t>
            </a:r>
            <a:r>
              <a:rPr lang="fr-FR" sz="1400" dirty="0"/>
              <a:t>» </a:t>
            </a:r>
            <a:endParaRPr lang="fr-FR" sz="1400" dirty="0" smtClean="0"/>
          </a:p>
          <a:p>
            <a:pPr marL="0" indent="0" algn="ctr"/>
            <a:endParaRPr lang="fr-FR" sz="1400" dirty="0" smtClean="0"/>
          </a:p>
          <a:p>
            <a:pPr marL="0" indent="0" algn="just"/>
            <a:r>
              <a:rPr lang="fr-FR" sz="1400" dirty="0" smtClean="0"/>
              <a:t>destinée à la </a:t>
            </a:r>
            <a:r>
              <a:rPr lang="fr-FR" sz="1400" dirty="0"/>
              <a:t>société civile, à laquelle participera également l’ISIT.</a:t>
            </a:r>
            <a:r>
              <a:rPr lang="fr-FR" dirty="0"/>
              <a:t> </a:t>
            </a:r>
          </a:p>
          <a:p>
            <a:pPr algn="just"/>
            <a:endParaRPr lang="fr-FR" dirty="0"/>
          </a:p>
        </p:txBody>
      </p:sp>
      <p:pic>
        <p:nvPicPr>
          <p:cNvPr id="6" name="Content Placeholder 5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5357" t="1" r="23278" b="830"/>
          <a:stretch/>
        </p:blipFill>
        <p:spPr>
          <a:xfrm>
            <a:off x="208105" y="1289976"/>
            <a:ext cx="4004441" cy="325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9738"/>
            <a:ext cx="9074632" cy="415925"/>
          </a:xfrm>
        </p:spPr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La réalité multilingue </a:t>
            </a:r>
            <a:br>
              <a:rPr lang="fr-FR" sz="2400" dirty="0" smtClean="0">
                <a:latin typeface="Bell MT" panose="02020503060305020303" pitchFamily="18" charset="0"/>
              </a:rPr>
            </a:br>
            <a:r>
              <a:rPr lang="fr-FR" sz="2400" dirty="0" smtClean="0">
                <a:latin typeface="Bell MT" panose="02020503060305020303" pitchFamily="18" charset="0"/>
              </a:rPr>
              <a:t>de l’union européenne</a:t>
            </a:r>
            <a:endParaRPr lang="fr-FR" sz="2400" dirty="0">
              <a:latin typeface="Bell MT" panose="02020503060305020303" pitchFamily="18" charset="0"/>
            </a:endParaRPr>
          </a:p>
        </p:txBody>
      </p:sp>
      <p:pic>
        <p:nvPicPr>
          <p:cNvPr id="4" name="Content Placeholder 3">
            <a:extLst/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043" y="1488265"/>
            <a:ext cx="4887203" cy="3045898"/>
          </a:xfrm>
        </p:spPr>
      </p:pic>
    </p:spTree>
    <p:extLst>
      <p:ext uri="{BB962C8B-B14F-4D97-AF65-F5344CB8AC3E}">
        <p14:creationId xmlns:p14="http://schemas.microsoft.com/office/powerpoint/2010/main" val="290875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3999" cy="415925"/>
          </a:xfrm>
        </p:spPr>
        <p:txBody>
          <a:bodyPr/>
          <a:lstStyle/>
          <a:p>
            <a:pPr algn="ctr"/>
            <a:r>
              <a:rPr lang="fr-FR" sz="2400" dirty="0" err="1">
                <a:latin typeface="Bell MT" panose="02020503060305020303" pitchFamily="18" charset="0"/>
                <a:hlinkClick r:id="rId2"/>
              </a:rPr>
              <a:t>Citizens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’ App</a:t>
            </a:r>
            <a:r>
              <a:rPr lang="fr-FR" sz="2400" dirty="0">
                <a:latin typeface="Bell MT" panose="02020503060305020303" pitchFamily="18" charset="0"/>
              </a:rPr>
              <a:t> (1)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833649" y="763051"/>
            <a:ext cx="3982428" cy="3692025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	</a:t>
            </a:r>
          </a:p>
          <a:p>
            <a:pPr algn="just"/>
            <a:r>
              <a:rPr lang="fr-FR" dirty="0"/>
              <a:t>	</a:t>
            </a:r>
          </a:p>
          <a:p>
            <a:pPr marL="0" indent="0" algn="just"/>
            <a:r>
              <a:rPr lang="fr-FR" sz="1400" dirty="0" smtClean="0"/>
              <a:t>En </a:t>
            </a:r>
            <a:r>
              <a:rPr lang="fr-FR" sz="1400" dirty="0"/>
              <a:t>outre, le Parlement a développé, en vue des élections de 2019, </a:t>
            </a:r>
            <a:endParaRPr lang="fr-FR" sz="1400" dirty="0" smtClean="0"/>
          </a:p>
          <a:p>
            <a:pPr algn="ctr"/>
            <a:r>
              <a:rPr lang="fr-FR" sz="1400" dirty="0" smtClean="0"/>
              <a:t>la </a:t>
            </a:r>
            <a:r>
              <a:rPr lang="fr-FR" sz="1400" u="sng" dirty="0" err="1">
                <a:hlinkClick r:id="rId2"/>
              </a:rPr>
              <a:t>Citizens</a:t>
            </a:r>
            <a:r>
              <a:rPr lang="fr-FR" sz="1400" u="sng" dirty="0">
                <a:hlinkClick r:id="rId2"/>
              </a:rPr>
              <a:t>’ App</a:t>
            </a:r>
            <a:r>
              <a:rPr lang="fr-FR" sz="1400" dirty="0"/>
              <a:t> </a:t>
            </a:r>
            <a:endParaRPr lang="fr-FR" sz="1400" dirty="0" smtClean="0"/>
          </a:p>
          <a:p>
            <a:pPr marL="0" indent="0" algn="ctr"/>
            <a:r>
              <a:rPr lang="fr-FR" sz="1400" dirty="0" smtClean="0"/>
              <a:t>(</a:t>
            </a:r>
            <a:r>
              <a:rPr lang="fr-FR" sz="1400" dirty="0"/>
              <a:t>application mobile destinée aux citoyens</a:t>
            </a:r>
            <a:r>
              <a:rPr lang="fr-FR" sz="1400" dirty="0" smtClean="0"/>
              <a:t>)</a:t>
            </a:r>
          </a:p>
          <a:p>
            <a:pPr marL="0" indent="0" algn="just"/>
            <a:r>
              <a:rPr lang="fr-FR" sz="1400" dirty="0" smtClean="0"/>
              <a:t> </a:t>
            </a:r>
            <a:br>
              <a:rPr lang="fr-FR" sz="1400" dirty="0" smtClean="0"/>
            </a:br>
            <a:r>
              <a:rPr lang="fr-FR" sz="1400" dirty="0" smtClean="0"/>
              <a:t>qui </a:t>
            </a:r>
            <a:r>
              <a:rPr lang="fr-FR" sz="1400" dirty="0"/>
              <a:t>met à disposition un grand nombre d’informations sur l’impact qu’à l’Union européenne sur différents aspects de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notre </a:t>
            </a:r>
            <a:r>
              <a:rPr lang="fr-FR" sz="1400" dirty="0"/>
              <a:t>vie.  </a:t>
            </a:r>
          </a:p>
          <a:p>
            <a:pPr algn="just"/>
            <a:endParaRPr lang="fr-FR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780" r="6298"/>
          <a:stretch/>
        </p:blipFill>
        <p:spPr>
          <a:xfrm>
            <a:off x="233329" y="1350736"/>
            <a:ext cx="4507063" cy="28428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02" y="4036415"/>
            <a:ext cx="837322" cy="8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9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3999" cy="415925"/>
          </a:xfrm>
        </p:spPr>
        <p:txBody>
          <a:bodyPr/>
          <a:lstStyle/>
          <a:p>
            <a:pPr algn="ctr"/>
            <a:r>
              <a:rPr lang="fr-FR" sz="2400" dirty="0" err="1">
                <a:latin typeface="Bell MT" panose="02020503060305020303" pitchFamily="18" charset="0"/>
                <a:hlinkClick r:id="rId2"/>
              </a:rPr>
              <a:t>Citizens</a:t>
            </a:r>
            <a:r>
              <a:rPr lang="fr-FR" sz="2400" dirty="0">
                <a:latin typeface="Bell MT" panose="02020503060305020303" pitchFamily="18" charset="0"/>
                <a:hlinkClick r:id="rId2"/>
              </a:rPr>
              <a:t>’ App</a:t>
            </a:r>
            <a:r>
              <a:rPr lang="fr-FR" sz="2400" dirty="0">
                <a:latin typeface="Bell MT" panose="02020503060305020303" pitchFamily="18" charset="0"/>
              </a:rPr>
              <a:t> (2)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656788" y="630620"/>
            <a:ext cx="4234962" cy="4512879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/>
              <a:t>	</a:t>
            </a:r>
          </a:p>
          <a:p>
            <a:pPr algn="just"/>
            <a:r>
              <a:rPr lang="fr-FR" dirty="0"/>
              <a:t>	</a:t>
            </a:r>
            <a:endParaRPr lang="fr-FR" dirty="0" smtClean="0"/>
          </a:p>
          <a:p>
            <a:pPr algn="just"/>
            <a:r>
              <a:rPr lang="fr-FR" dirty="0"/>
              <a:t>	</a:t>
            </a:r>
            <a:r>
              <a:rPr lang="fr-FR" sz="1400" dirty="0" smtClean="0"/>
              <a:t>Cet </a:t>
            </a:r>
            <a:r>
              <a:rPr lang="fr-FR" sz="1400" dirty="0"/>
              <a:t>outil permet à chacun, où qu’il soit, </a:t>
            </a:r>
            <a:br>
              <a:rPr lang="fr-FR" sz="1400" dirty="0"/>
            </a:br>
            <a:r>
              <a:rPr lang="fr-FR" sz="1400" dirty="0"/>
              <a:t>de découvrir les réalisations de l’Union européenne, les travaux en cours et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les </a:t>
            </a:r>
            <a:r>
              <a:rPr lang="fr-FR" sz="1400" dirty="0"/>
              <a:t>objectifs à venir, ainsi que de mieux comprendre le rôle du Parlement européen</a:t>
            </a:r>
            <a:r>
              <a:rPr lang="fr-FR" sz="1400" dirty="0" smtClean="0"/>
              <a:t>.</a:t>
            </a:r>
          </a:p>
          <a:p>
            <a:pPr algn="just"/>
            <a:r>
              <a:rPr lang="fr-FR" sz="1400" dirty="0" smtClean="0"/>
              <a:t> </a:t>
            </a:r>
            <a:r>
              <a:rPr lang="fr-FR" sz="1400" dirty="0"/>
              <a:t/>
            </a:r>
            <a:br>
              <a:rPr lang="fr-FR" sz="1400" dirty="0"/>
            </a:br>
            <a:r>
              <a:rPr lang="fr-FR" sz="1400" dirty="0"/>
              <a:t>Il présente de multiples initiatives triées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par </a:t>
            </a:r>
            <a:r>
              <a:rPr lang="fr-FR" sz="1400" dirty="0"/>
              <a:t>sujet et par lieu et des mises à jour sur leur état d’avancement, et est consultable, partageable, personnalisable et disponible </a:t>
            </a:r>
            <a:br>
              <a:rPr lang="fr-FR" sz="1400" dirty="0"/>
            </a:br>
            <a:r>
              <a:rPr lang="fr-FR" sz="1400" dirty="0"/>
              <a:t>en 24 langues.</a:t>
            </a:r>
            <a:r>
              <a:rPr lang="fr-FR" sz="1400" dirty="0" smtClean="0"/>
              <a:t> </a:t>
            </a:r>
            <a:r>
              <a:rPr lang="fr-FR" sz="1400" dirty="0"/>
              <a:t> </a:t>
            </a:r>
          </a:p>
          <a:p>
            <a:pPr algn="just"/>
            <a:endParaRPr lang="fr-FR" dirty="0"/>
          </a:p>
        </p:txBody>
      </p:sp>
      <p:pic>
        <p:nvPicPr>
          <p:cNvPr id="6" name="Content Placeholder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6780" r="6298"/>
          <a:stretch/>
        </p:blipFill>
        <p:spPr bwMode="auto">
          <a:xfrm>
            <a:off x="233329" y="1350736"/>
            <a:ext cx="4507063" cy="284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325439"/>
            <a:ext cx="9143999" cy="415925"/>
          </a:xfrm>
        </p:spPr>
        <p:txBody>
          <a:bodyPr/>
          <a:lstStyle/>
          <a:p>
            <a:pPr algn="ctr"/>
            <a:r>
              <a:rPr lang="en-US" altLang="en-US" sz="2400" dirty="0">
                <a:latin typeface="Bell MT" panose="02020503060305020303" pitchFamily="18" charset="0"/>
              </a:rPr>
              <a:t>QUESTIONS</a:t>
            </a:r>
            <a:r>
              <a:rPr lang="en-US" altLang="en-US" sz="2250" cap="none" dirty="0" smtClean="0">
                <a:latin typeface="Arial Narrow" panose="020B0606020202030204" pitchFamily="34" charset="0"/>
                <a:cs typeface="Arial Narrow" panose="020B0606020202030204" pitchFamily="34" charset="0"/>
              </a:rPr>
              <a:t>?</a:t>
            </a:r>
            <a: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600" cap="none" dirty="0" smtClean="0">
                <a:latin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en-US" altLang="en-US" sz="2600" cap="none" dirty="0" smtClean="0">
                <a:latin typeface="Arial Narrow" panose="020B0606020202030204" pitchFamily="34" charset="0"/>
                <a:cs typeface="Arial Narrow" panose="020B0606020202030204" pitchFamily="34" charset="0"/>
              </a:rPr>
            </a:br>
            <a:r>
              <a:rPr lang="en-US" altLang="en-US" sz="2250" cap="none" dirty="0" smtClean="0">
                <a:latin typeface="Arial Narrow" panose="020B0606020202030204" pitchFamily="34" charset="0"/>
                <a:cs typeface="Arial Narrow" panose="020B0606020202030204" pitchFamily="34" charset="0"/>
                <a:hlinkClick r:id="rId3"/>
              </a:rPr>
              <a:t>dgtrad.termcoord@europarl.europa.eu</a:t>
            </a:r>
            <a:endParaRPr lang="en-GB" altLang="en-US" sz="2250" cap="none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1" y="763589"/>
            <a:ext cx="8291513" cy="3481387"/>
          </a:xfrm>
        </p:spPr>
        <p:txBody>
          <a:bodyPr/>
          <a:lstStyle/>
          <a:p>
            <a:pPr lvl="1" eaLnBrk="1" hangingPunct="1">
              <a:lnSpc>
                <a:spcPct val="75000"/>
              </a:lnSpc>
              <a:defRPr/>
            </a:pPr>
            <a:endParaRPr lang="en-US" altLang="en-US" sz="1100" dirty="0"/>
          </a:p>
          <a:p>
            <a:pPr marL="0" indent="0">
              <a:lnSpc>
                <a:spcPct val="75000"/>
              </a:lnSpc>
              <a:defRPr/>
            </a:pPr>
            <a:endParaRPr lang="es-ES_tradnl" altLang="en-US" sz="1400" dirty="0">
              <a:cs typeface="+mn-cs"/>
            </a:endParaRPr>
          </a:p>
          <a:p>
            <a:pPr marL="0" indent="0">
              <a:lnSpc>
                <a:spcPct val="75000"/>
              </a:lnSpc>
              <a:defRPr/>
            </a:pPr>
            <a:endParaRPr lang="en-US" altLang="en-US" sz="1400" dirty="0"/>
          </a:p>
          <a:p>
            <a:pPr marL="0" indent="0">
              <a:lnSpc>
                <a:spcPct val="75000"/>
              </a:lnSpc>
              <a:defRPr/>
            </a:pPr>
            <a:endParaRPr lang="en-US" altLang="en-US" sz="1400" dirty="0"/>
          </a:p>
          <a:p>
            <a:pPr eaLnBrk="1" hangingPunct="1">
              <a:lnSpc>
                <a:spcPct val="75000"/>
              </a:lnSpc>
              <a:defRPr/>
            </a:pPr>
            <a:endParaRPr lang="en-US" altLang="en-US" sz="1400" dirty="0"/>
          </a:p>
          <a:p>
            <a:pPr lvl="1" eaLnBrk="1" hangingPunct="1">
              <a:lnSpc>
                <a:spcPct val="75000"/>
              </a:lnSpc>
              <a:buFont typeface="Wingdings" panose="05000000000000000000" pitchFamily="2" charset="2"/>
              <a:buNone/>
              <a:defRPr/>
            </a:pPr>
            <a:endParaRPr lang="en-US" altLang="en-US" sz="1300" dirty="0"/>
          </a:p>
          <a:p>
            <a:pPr lvl="1" eaLnBrk="1" hangingPunct="1">
              <a:lnSpc>
                <a:spcPct val="75000"/>
              </a:lnSpc>
              <a:buFont typeface="Wingdings" panose="05000000000000000000" pitchFamily="2" charset="2"/>
              <a:buNone/>
              <a:defRPr/>
            </a:pPr>
            <a:endParaRPr lang="en-US" altLang="en-US" sz="1300" dirty="0"/>
          </a:p>
          <a:p>
            <a:pPr eaLnBrk="1" hangingPunct="1">
              <a:lnSpc>
                <a:spcPct val="75000"/>
              </a:lnSpc>
              <a:defRPr/>
            </a:pPr>
            <a:endParaRPr lang="en-US" altLang="en-US" sz="1100" dirty="0"/>
          </a:p>
          <a:p>
            <a:pPr marL="0" lvl="1" indent="0">
              <a:lnSpc>
                <a:spcPct val="75000"/>
              </a:lnSpc>
              <a:buNone/>
              <a:defRPr/>
            </a:pPr>
            <a:endParaRPr lang="en-US" altLang="en-US" sz="1300" dirty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6" y="1274764"/>
            <a:ext cx="3744913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0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40492" y="2190307"/>
            <a:ext cx="23671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sz="2400" dirty="0" smtClean="0">
                <a:solidFill>
                  <a:schemeClr val="tx2"/>
                </a:solidFill>
                <a:latin typeface="Bell MT" panose="02020503060305020303" pitchFamily="18" charset="0"/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21703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299" y="321198"/>
            <a:ext cx="2440502" cy="695379"/>
          </a:xfrm>
        </p:spPr>
        <p:txBody>
          <a:bodyPr/>
          <a:lstStyle/>
          <a:p>
            <a:r>
              <a:rPr lang="fr-FR" sz="2400" dirty="0" smtClean="0">
                <a:latin typeface="Bell MT" panose="02020503060305020303" pitchFamily="18" charset="0"/>
              </a:rPr>
              <a:t>- 27 PAYS	</a:t>
            </a:r>
            <a:br>
              <a:rPr lang="fr-FR" sz="2400" dirty="0" smtClean="0">
                <a:latin typeface="Bell MT" panose="02020503060305020303" pitchFamily="18" charset="0"/>
              </a:rPr>
            </a:br>
            <a:r>
              <a:rPr lang="fr-FR" sz="2400" dirty="0" smtClean="0">
                <a:latin typeface="Bell MT" panose="02020503060305020303" pitchFamily="18" charset="0"/>
              </a:rPr>
              <a:t>- 24 LANGUES</a:t>
            </a:r>
            <a:endParaRPr lang="fr-FR" sz="2400" dirty="0">
              <a:latin typeface="Bell MT" panose="020205030603050203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4751667" y="1334161"/>
            <a:ext cx="3708400" cy="3365789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pPr algn="just"/>
            <a:r>
              <a:rPr lang="fr-FR" sz="1500" dirty="0" smtClean="0"/>
              <a:t>	L’Union </a:t>
            </a:r>
            <a:r>
              <a:rPr lang="fr-FR" sz="1500" dirty="0"/>
              <a:t>européenne représente la </a:t>
            </a:r>
            <a:r>
              <a:rPr lang="fr-FR" sz="1500" dirty="0" smtClean="0"/>
              <a:t>plus grande </a:t>
            </a:r>
            <a:r>
              <a:rPr lang="fr-FR" sz="1500" dirty="0"/>
              <a:t>alliance </a:t>
            </a:r>
            <a:r>
              <a:rPr lang="fr-FR" sz="1500" dirty="0" smtClean="0"/>
              <a:t>d’États</a:t>
            </a:r>
            <a:r>
              <a:rPr lang="fr-FR" sz="1500" dirty="0"/>
              <a:t>, avec un corpus commun de législation qui s’applique à de nombreux niveaux de la vie.</a:t>
            </a:r>
          </a:p>
          <a:p>
            <a:pPr algn="just"/>
            <a:r>
              <a:rPr lang="fr-FR" sz="1500" dirty="0" smtClean="0"/>
              <a:t>	La </a:t>
            </a:r>
            <a:r>
              <a:rPr lang="fr-FR" sz="1500" dirty="0"/>
              <a:t>législation européenne </a:t>
            </a:r>
            <a:r>
              <a:rPr lang="fr-FR" sz="1500" dirty="0" smtClean="0"/>
              <a:t>est transposée </a:t>
            </a:r>
            <a:r>
              <a:rPr lang="fr-FR" sz="1500" dirty="0"/>
              <a:t>dans le droit national et appliquée dans la langue officielle de chaque pays.</a:t>
            </a:r>
          </a:p>
          <a:p>
            <a:pPr algn="just"/>
            <a:r>
              <a:rPr lang="fr-FR" sz="1500" dirty="0" smtClean="0"/>
              <a:t>	Dans </a:t>
            </a:r>
            <a:r>
              <a:rPr lang="fr-FR" sz="1500" dirty="0"/>
              <a:t>certains domaines, jusqu’à 80% des lois des États membres se fondent sur des actes légaux européens</a:t>
            </a:r>
            <a:r>
              <a:rPr lang="fr-FR" sz="1500" dirty="0" smtClean="0"/>
              <a:t>.</a:t>
            </a:r>
          </a:p>
          <a:p>
            <a:pPr algn="just"/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6" name="Content Placeholder 5">
            <a:extLst/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334161"/>
            <a:ext cx="3708400" cy="28149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ight Arrow 3"/>
          <p:cNvSpPr/>
          <p:nvPr/>
        </p:nvSpPr>
        <p:spPr>
          <a:xfrm>
            <a:off x="3793359" y="578117"/>
            <a:ext cx="1141423" cy="254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542337" y="497198"/>
            <a:ext cx="1791781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 kern="1200" cap="all">
                <a:solidFill>
                  <a:schemeClr val="tx2"/>
                </a:solidFill>
                <a:latin typeface="Arial Narrow"/>
                <a:ea typeface="MS PGothic" panose="020B0600070205080204" pitchFamily="34" charset="-128"/>
                <a:cs typeface="Arial Narrow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 Narrow" charset="0"/>
                <a:ea typeface="MS PGothic" panose="020B0600070205080204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 Narrow" charset="0"/>
                <a:ea typeface="MS PGothic" panose="020B0600070205080204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 Narrow" charset="0"/>
                <a:ea typeface="MS PGothic" panose="020B0600070205080204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 Narrow" charset="0"/>
                <a:ea typeface="MS PGothic" panose="020B0600070205080204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 Narrow" charset="0"/>
                <a:ea typeface="ＭＳ Ｐゴシック" charset="0"/>
              </a:defRPr>
            </a:lvl9pPr>
          </a:lstStyle>
          <a:p>
            <a:r>
              <a:rPr lang="fr-FR" sz="2400" dirty="0" smtClean="0">
                <a:latin typeface="Bell MT" panose="02020503060305020303" pitchFamily="18" charset="0"/>
              </a:rPr>
              <a:t>Une loi</a:t>
            </a:r>
            <a:r>
              <a:rPr lang="fr-FR" dirty="0" smtClean="0">
                <a:latin typeface="Arial (Body)"/>
              </a:rPr>
              <a:t/>
            </a:r>
            <a:br>
              <a:rPr lang="fr-FR" dirty="0" smtClean="0">
                <a:latin typeface="Arial (Body)"/>
              </a:rPr>
            </a:br>
            <a:endParaRPr lang="fr-FR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497463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9738"/>
            <a:ext cx="9144000" cy="415925"/>
          </a:xfrm>
        </p:spPr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diversité culturelle</a:t>
            </a:r>
            <a:endParaRPr lang="fr-FR" sz="2400" dirty="0">
              <a:latin typeface="Bell MT" panose="020205030603050203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4688606" y="711338"/>
            <a:ext cx="3708400" cy="3365789"/>
          </a:xfrm>
        </p:spPr>
        <p:txBody>
          <a:bodyPr/>
          <a:lstStyle/>
          <a:p>
            <a:endParaRPr lang="fr-FR" dirty="0"/>
          </a:p>
          <a:p>
            <a:pPr algn="just"/>
            <a:r>
              <a:rPr lang="fr-FR" dirty="0" smtClean="0"/>
              <a:t>	</a:t>
            </a:r>
          </a:p>
          <a:p>
            <a:pPr algn="just"/>
            <a:r>
              <a:rPr lang="fr-FR" dirty="0"/>
              <a:t>	</a:t>
            </a:r>
          </a:p>
          <a:p>
            <a:pPr algn="just"/>
            <a:r>
              <a:rPr lang="fr-FR" dirty="0" smtClean="0"/>
              <a:t>	</a:t>
            </a:r>
            <a:r>
              <a:rPr lang="fr-FR" sz="1400" dirty="0" smtClean="0"/>
              <a:t>La </a:t>
            </a:r>
            <a:r>
              <a:rPr lang="fr-FR" sz="1400" dirty="0"/>
              <a:t>« législation européenne » se fonde sur une coopération très complexe entre les représentants des États membres: les membres de la Commission, ministres et parlementaires. Ils représentent l’intérêt de leur pays ainsi que la culture de leur peuple, au sein des Institutions.</a:t>
            </a:r>
          </a:p>
        </p:txBody>
      </p:sp>
      <p:pic>
        <p:nvPicPr>
          <p:cNvPr id="7" name="Picture 2">
            <a:extLst/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20799" y="1829825"/>
            <a:ext cx="3489869" cy="18845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221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449"/>
            <a:ext cx="7433733" cy="415925"/>
          </a:xfrm>
        </p:spPr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langues officielles de l’union au fil des élargissements</a:t>
            </a:r>
            <a:endParaRPr lang="fr-FR" sz="2400" dirty="0">
              <a:latin typeface="Bell MT" panose="02020503060305020303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85" y="1343222"/>
            <a:ext cx="4269066" cy="32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65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les langues « pivots » pour les 552 combinaisons linguistiques</a:t>
            </a:r>
            <a:endParaRPr lang="fr-FR" sz="2400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4701218" y="1341959"/>
            <a:ext cx="4026572" cy="3545352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pPr algn="just"/>
            <a:r>
              <a:rPr lang="fr-FR" dirty="0" smtClean="0"/>
              <a:t>	</a:t>
            </a:r>
            <a:r>
              <a:rPr lang="fr-FR" sz="1500" dirty="0" smtClean="0"/>
              <a:t>Depuis </a:t>
            </a:r>
            <a:r>
              <a:rPr lang="fr-FR" sz="1500" dirty="0"/>
              <a:t>le plus récent et important élargissement de </a:t>
            </a:r>
            <a:r>
              <a:rPr lang="fr-FR" sz="1500" dirty="0" smtClean="0"/>
              <a:t>l’Union, </a:t>
            </a:r>
            <a:r>
              <a:rPr lang="fr-FR" sz="1500" dirty="0"/>
              <a:t>il est maintenant impossible, pour des raisons pratiques, d’utiliser les 552 combinaisons linguistiques qui devraient être employées sur un même pied d’égalité pour la bonne application du </a:t>
            </a:r>
            <a:r>
              <a:rPr lang="fr-FR" sz="1500" dirty="0">
                <a:hlinkClick r:id="rId2"/>
              </a:rPr>
              <a:t>règlement CE n°1/1958 du 15 avril </a:t>
            </a:r>
            <a:r>
              <a:rPr lang="fr-FR" sz="1500" dirty="0" smtClean="0">
                <a:hlinkClick r:id="rId2"/>
              </a:rPr>
              <a:t>1958</a:t>
            </a:r>
            <a:r>
              <a:rPr lang="fr-FR" sz="1500" dirty="0" smtClean="0"/>
              <a:t> (qui </a:t>
            </a:r>
            <a:r>
              <a:rPr lang="fr-FR" sz="1500" dirty="0"/>
              <a:t>fixe le régime linguistique et définit les langues officielles et de travail dans les institutions </a:t>
            </a:r>
            <a:r>
              <a:rPr lang="fr-FR" sz="1500" dirty="0" smtClean="0"/>
              <a:t>européennes).</a:t>
            </a:r>
            <a:endParaRPr lang="fr-FR" sz="1500" dirty="0"/>
          </a:p>
          <a:p>
            <a:pPr algn="just"/>
            <a:r>
              <a:rPr lang="fr-FR" sz="1500" dirty="0" smtClean="0"/>
              <a:t>	La </a:t>
            </a:r>
            <a:r>
              <a:rPr lang="fr-FR" sz="1500" dirty="0"/>
              <a:t>majorité des textes sont d’abord traduits vers l’anglais, le français et l’allemand. </a:t>
            </a:r>
            <a:r>
              <a:rPr lang="fr-FR" sz="1500" dirty="0" smtClean="0"/>
              <a:t/>
            </a:r>
            <a:br>
              <a:rPr lang="fr-FR" sz="1500" dirty="0" smtClean="0"/>
            </a:br>
            <a:r>
              <a:rPr lang="fr-FR" sz="1500" dirty="0" smtClean="0"/>
              <a:t>Ces </a:t>
            </a:r>
            <a:r>
              <a:rPr lang="fr-FR" sz="1500" dirty="0"/>
              <a:t>traductions </a:t>
            </a:r>
            <a:r>
              <a:rPr lang="fr-FR" sz="1500" dirty="0" smtClean="0"/>
              <a:t>peuvent alors  </a:t>
            </a:r>
            <a:r>
              <a:rPr lang="fr-FR" sz="1500" dirty="0"/>
              <a:t>être utilisées comme originaux et être ensuite traduites à leur tour.</a:t>
            </a:r>
          </a:p>
          <a:p>
            <a:endParaRPr lang="fr-F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86912"/>
            <a:ext cx="4155284" cy="2337347"/>
          </a:xfrm>
        </p:spPr>
      </p:pic>
    </p:spTree>
    <p:extLst>
      <p:ext uri="{BB962C8B-B14F-4D97-AF65-F5344CB8AC3E}">
        <p14:creationId xmlns:p14="http://schemas.microsoft.com/office/powerpoint/2010/main" val="3931718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pPr algn="just"/>
            <a:r>
              <a:rPr lang="fr-FR" dirty="0" smtClean="0"/>
              <a:t>	</a:t>
            </a:r>
            <a:endParaRPr lang="fr-FR" dirty="0"/>
          </a:p>
        </p:txBody>
      </p:sp>
      <p:pic>
        <p:nvPicPr>
          <p:cNvPr id="6" name="Picture 8" descr="gjhgjikujh">
            <a:extLst/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0798" y="1394567"/>
            <a:ext cx="3708400" cy="278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 Box 6"/>
          <p:cNvSpPr txBox="1"/>
          <p:nvPr/>
        </p:nvSpPr>
        <p:spPr>
          <a:xfrm rot="21180680">
            <a:off x="3737363" y="1839744"/>
            <a:ext cx="5055941" cy="132343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all" spc="200" baseline="0" dirty="0">
                <a:solidFill>
                  <a:schemeClr val="bg1"/>
                </a:solidFill>
                <a:uFillTx/>
                <a:latin typeface="Arial (Body)"/>
                <a:cs typeface="Arial" panose="020B0604020202020204" pitchFamily="34" charset="0"/>
              </a:rPr>
              <a:t>Notre</a:t>
            </a:r>
            <a:r>
              <a:rPr lang="en-GB" sz="2000" b="0" i="0" u="none" strike="noStrike" kern="1200" cap="all" spc="200" baseline="0" dirty="0">
                <a:solidFill>
                  <a:srgbClr val="FFFFFF"/>
                </a:solidFill>
                <a:uFillTx/>
                <a:latin typeface="Arial (Body)"/>
                <a:cs typeface="Arial" panose="020B0604020202020204" pitchFamily="34" charset="0"/>
              </a:rPr>
              <a:t> </a:t>
            </a:r>
            <a:r>
              <a:rPr lang="fr-FR" sz="2000" b="1" i="0" u="none" strike="noStrike" kern="1200" cap="all" spc="200" baseline="0" dirty="0">
                <a:solidFill>
                  <a:schemeClr val="tx2"/>
                </a:solidFill>
                <a:uFillTx/>
                <a:latin typeface="Bell MT" panose="02020503060305020303" pitchFamily="18" charset="0"/>
                <a:cs typeface="Arial" panose="020B0604020202020204" pitchFamily="34" charset="0"/>
              </a:rPr>
              <a:t>terminologie commune: le passeport linguistique pour une Europe unie</a:t>
            </a:r>
          </a:p>
        </p:txBody>
      </p:sp>
    </p:spTree>
    <p:extLst>
      <p:ext uri="{BB962C8B-B14F-4D97-AF65-F5344CB8AC3E}">
        <p14:creationId xmlns:p14="http://schemas.microsoft.com/office/powerpoint/2010/main" val="17766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le rôle de la terminologie</a:t>
            </a:r>
            <a:endParaRPr lang="fr-FR" sz="2400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4212546" y="1021607"/>
            <a:ext cx="4316890" cy="3597854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pPr lvl="0" algn="just"/>
            <a:r>
              <a:rPr lang="fr-FR" sz="1400" dirty="0" smtClean="0"/>
              <a:t>	</a:t>
            </a:r>
            <a:r>
              <a:rPr lang="fr-FR" sz="1400" dirty="0"/>
              <a:t>En appliquant les même lois dans tous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les </a:t>
            </a:r>
            <a:r>
              <a:rPr lang="fr-FR" sz="1400" dirty="0"/>
              <a:t>États et dans toutes les langues de l‘Union européenne, la </a:t>
            </a:r>
            <a:r>
              <a:rPr lang="fr-FR" sz="1400" dirty="0" smtClean="0"/>
              <a:t>même compréhension </a:t>
            </a:r>
            <a:br>
              <a:rPr lang="fr-FR" sz="1400" dirty="0" smtClean="0"/>
            </a:br>
            <a:r>
              <a:rPr lang="fr-FR" sz="1400" dirty="0" smtClean="0"/>
              <a:t>des </a:t>
            </a:r>
            <a:r>
              <a:rPr lang="fr-FR" sz="1400" dirty="0"/>
              <a:t>concepts linguistiques dans tous les États représente le point le plus important</a:t>
            </a:r>
            <a:r>
              <a:rPr lang="fr-FR" sz="1400" dirty="0" smtClean="0"/>
              <a:t>.</a:t>
            </a:r>
          </a:p>
          <a:p>
            <a:pPr lvl="0" algn="just"/>
            <a:endParaRPr lang="fr-FR" sz="1400" dirty="0"/>
          </a:p>
          <a:p>
            <a:pPr lvl="0" algn="just"/>
            <a:r>
              <a:rPr lang="fr-FR" sz="1400" dirty="0" smtClean="0"/>
              <a:t>	Et </a:t>
            </a:r>
            <a:r>
              <a:rPr lang="fr-FR" sz="1400" dirty="0"/>
              <a:t>cela n‘est possible qu‘avec une terminologie partagée et cohérente</a:t>
            </a:r>
            <a:r>
              <a:rPr lang="fr-FR" sz="1400" dirty="0" smtClean="0"/>
              <a:t>.</a:t>
            </a:r>
          </a:p>
          <a:p>
            <a:pPr lvl="0" algn="just"/>
            <a:endParaRPr lang="fr-FR" sz="1400" dirty="0"/>
          </a:p>
          <a:p>
            <a:pPr lvl="0" algn="just"/>
            <a:r>
              <a:rPr lang="fr-FR" sz="1400" dirty="0" smtClean="0"/>
              <a:t>	</a:t>
            </a:r>
            <a:r>
              <a:rPr lang="fr-FR" sz="1400" dirty="0" smtClean="0">
                <a:hlinkClick r:id="rId2"/>
              </a:rPr>
              <a:t>IATE</a:t>
            </a:r>
            <a:r>
              <a:rPr lang="fr-FR" sz="1400" dirty="0" smtClean="0"/>
              <a:t> </a:t>
            </a:r>
            <a:r>
              <a:rPr lang="fr-FR" sz="1400" dirty="0"/>
              <a:t>est une base de donnée </a:t>
            </a:r>
            <a:r>
              <a:rPr lang="fr-FR" sz="1400" dirty="0" smtClean="0"/>
              <a:t>centrée sur le </a:t>
            </a:r>
            <a:r>
              <a:rPr lang="fr-FR" sz="1400" dirty="0"/>
              <a:t>concept. Elle couvre plus de 100 domaines.</a:t>
            </a:r>
          </a:p>
          <a:p>
            <a:endParaRPr lang="fr-FR" dirty="0"/>
          </a:p>
        </p:txBody>
      </p:sp>
      <p:pic>
        <p:nvPicPr>
          <p:cNvPr id="7" name="Picture 2">
            <a:extLst/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88465" y="1253960"/>
            <a:ext cx="2609829" cy="33655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2623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9738"/>
            <a:ext cx="9144000" cy="415925"/>
          </a:xfrm>
        </p:spPr>
        <p:txBody>
          <a:bodyPr/>
          <a:lstStyle/>
          <a:p>
            <a:pPr algn="ctr"/>
            <a:r>
              <a:rPr lang="fr-FR" sz="2400" dirty="0" smtClean="0">
                <a:latin typeface="Bell MT" panose="02020503060305020303" pitchFamily="18" charset="0"/>
              </a:rPr>
              <a:t>différentes utilisations de la</a:t>
            </a:r>
            <a:br>
              <a:rPr lang="fr-FR" sz="2400" dirty="0" smtClean="0">
                <a:latin typeface="Bell MT" panose="02020503060305020303" pitchFamily="18" charset="0"/>
              </a:rPr>
            </a:br>
            <a:r>
              <a:rPr lang="fr-FR" sz="2400" dirty="0" smtClean="0">
                <a:latin typeface="Bell MT" panose="02020503060305020303" pitchFamily="18" charset="0"/>
              </a:rPr>
              <a:t> terminologie</a:t>
            </a:r>
            <a:endParaRPr lang="fr-FR" sz="2400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109" y="1116198"/>
            <a:ext cx="8153925" cy="3783724"/>
          </a:xfrm>
        </p:spPr>
        <p:txBody>
          <a:bodyPr>
            <a:normAutofit lnSpcReduction="10000"/>
          </a:bodyPr>
          <a:lstStyle/>
          <a:p>
            <a:endParaRPr lang="fr-FR" dirty="0" smtClean="0"/>
          </a:p>
          <a:p>
            <a:pPr algn="just"/>
            <a:r>
              <a:rPr lang="fr-FR" dirty="0"/>
              <a:t>	</a:t>
            </a:r>
            <a:r>
              <a:rPr lang="fr-FR" sz="1400" dirty="0" smtClean="0"/>
              <a:t>L’analyse</a:t>
            </a:r>
            <a:r>
              <a:rPr lang="fr-FR" dirty="0" smtClean="0"/>
              <a:t> </a:t>
            </a:r>
            <a:r>
              <a:rPr lang="fr-FR" sz="1400" dirty="0"/>
              <a:t>des sentiments: les termes utilisés dans un texte sur les marchés financiers peuvent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avoir </a:t>
            </a:r>
            <a:r>
              <a:rPr lang="fr-FR" sz="1400" dirty="0"/>
              <a:t>un impact sur le comportement des investisseurs. Exemple: dans de nombreuses langues,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la </a:t>
            </a:r>
            <a:r>
              <a:rPr lang="fr-FR" sz="1400" dirty="0"/>
              <a:t>traduction de « fonds spéculatifs » ne comportent pas le mot « risque </a:t>
            </a:r>
            <a:r>
              <a:rPr lang="fr-FR" sz="1400" dirty="0" smtClean="0"/>
              <a:t>».</a:t>
            </a:r>
          </a:p>
          <a:p>
            <a:endParaRPr lang="fr-FR" sz="1400" dirty="0"/>
          </a:p>
          <a:p>
            <a:pPr algn="just"/>
            <a:r>
              <a:rPr lang="fr-FR" sz="1400" dirty="0" smtClean="0"/>
              <a:t>	La </a:t>
            </a:r>
            <a:r>
              <a:rPr lang="fr-FR" sz="1400" dirty="0"/>
              <a:t>terminologie dans le journalisme et la communication: le langage utilisé dans la communication </a:t>
            </a:r>
            <a:r>
              <a:rPr lang="fr-FR" sz="1400" dirty="0" smtClean="0"/>
              <a:t>de </a:t>
            </a:r>
            <a:r>
              <a:rPr lang="fr-FR" sz="1400" dirty="0"/>
              <a:t>nouvelles ou de </a:t>
            </a:r>
            <a:r>
              <a:rPr lang="fr-FR" sz="1400" dirty="0" smtClean="0"/>
              <a:t>message </a:t>
            </a:r>
            <a:r>
              <a:rPr lang="fr-FR" sz="1400" dirty="0"/>
              <a:t>est différent du langage administratif</a:t>
            </a:r>
            <a:r>
              <a:rPr lang="fr-FR" sz="1400" dirty="0" smtClean="0"/>
              <a:t>.</a:t>
            </a:r>
          </a:p>
          <a:p>
            <a:endParaRPr lang="fr-FR" sz="1400" dirty="0"/>
          </a:p>
          <a:p>
            <a:pPr algn="just"/>
            <a:r>
              <a:rPr lang="fr-FR" sz="1400" dirty="0" smtClean="0"/>
              <a:t>	L’adaptation </a:t>
            </a:r>
            <a:r>
              <a:rPr lang="fr-FR" sz="1400" dirty="0"/>
              <a:t>de la terminologie en fonction du public: le niveau de langue peut différer pour certains groupes </a:t>
            </a:r>
            <a:r>
              <a:rPr lang="fr-FR" sz="1400" dirty="0" smtClean="0"/>
              <a:t>cibles.</a:t>
            </a:r>
          </a:p>
          <a:p>
            <a:endParaRPr lang="fr-FR" sz="1400" dirty="0" smtClean="0"/>
          </a:p>
          <a:p>
            <a:pPr algn="just"/>
            <a:r>
              <a:rPr lang="fr-FR" sz="1400" dirty="0"/>
              <a:t>	</a:t>
            </a:r>
            <a:r>
              <a:rPr lang="fr-FR" sz="1400" u="sng" dirty="0" smtClean="0"/>
              <a:t>Exemple</a:t>
            </a:r>
            <a:r>
              <a:rPr lang="fr-FR" sz="1400" dirty="0"/>
              <a:t>: la base de données terminologiques en médecine de « médecins sans frontières </a:t>
            </a:r>
            <a:r>
              <a:rPr lang="fr-FR" sz="1400" dirty="0" smtClean="0"/>
              <a:t>».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679871163"/>
      </p:ext>
    </p:extLst>
  </p:cSld>
  <p:clrMapOvr>
    <a:masterClrMapping/>
  </p:clrMapOvr>
</p:sld>
</file>

<file path=ppt/theme/theme1.xml><?xml version="1.0" encoding="utf-8"?>
<a:theme xmlns:a="http://schemas.openxmlformats.org/drawingml/2006/main" name="EP">
  <a:themeElements>
    <a:clrScheme name="EP">
      <a:dk1>
        <a:srgbClr val="000000"/>
      </a:dk1>
      <a:lt1>
        <a:sysClr val="window" lastClr="FFFFFF"/>
      </a:lt1>
      <a:dk2>
        <a:srgbClr val="0A4999"/>
      </a:dk2>
      <a:lt2>
        <a:srgbClr val="7A868E"/>
      </a:lt2>
      <a:accent1>
        <a:srgbClr val="6D89AE"/>
      </a:accent1>
      <a:accent2>
        <a:srgbClr val="283C56"/>
      </a:accent2>
      <a:accent3>
        <a:srgbClr val="ECCF4F"/>
      </a:accent3>
      <a:accent4>
        <a:srgbClr val="D37022"/>
      </a:accent4>
      <a:accent5>
        <a:srgbClr val="AF2529"/>
      </a:accent5>
      <a:accent6>
        <a:srgbClr val="769C92"/>
      </a:accent6>
      <a:hlink>
        <a:srgbClr val="0C4DA2"/>
      </a:hlink>
      <a:folHlink>
        <a:srgbClr val="79516F"/>
      </a:folHlink>
    </a:clrScheme>
    <a:fontScheme name="E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Bef>
            <a:spcPts val="1200"/>
          </a:spcBef>
          <a:defRPr sz="1200"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P template pp16x9 white (FR Logo).ppt [Compatibility Mode]" id="{034C17B8-EB7C-4BEE-BFA6-8911A1E3FEC3}" vid="{144666CD-D5E7-4762-8780-C0B479EED1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 template pp16x9 white (FR Logo)</Template>
  <TotalTime>460</TotalTime>
  <Words>1494</Words>
  <Application>Microsoft Office PowerPoint</Application>
  <PresentationFormat>On-screen Show (16:9)</PresentationFormat>
  <Paragraphs>123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MS PGothic</vt:lpstr>
      <vt:lpstr>MS PGothic</vt:lpstr>
      <vt:lpstr>Arial</vt:lpstr>
      <vt:lpstr>Arial (Body)</vt:lpstr>
      <vt:lpstr>Arial Narrow</vt:lpstr>
      <vt:lpstr>Bell MT</vt:lpstr>
      <vt:lpstr>Calibri</vt:lpstr>
      <vt:lpstr>Wingdings</vt:lpstr>
      <vt:lpstr>Wingdings 3</vt:lpstr>
      <vt:lpstr>EP</vt:lpstr>
      <vt:lpstr>La terminologie au service  de la communication multilingue  avec les citoyens</vt:lpstr>
      <vt:lpstr>La réalité multilingue  de l’union européenne</vt:lpstr>
      <vt:lpstr>- 27 PAYS  - 24 LANGUES</vt:lpstr>
      <vt:lpstr>diversité culturelle</vt:lpstr>
      <vt:lpstr>langues officielles de l’union au fil des élargissements</vt:lpstr>
      <vt:lpstr>les langues « pivots » pour les 552 combinaisons linguistiques</vt:lpstr>
      <vt:lpstr>PowerPoint Presentation</vt:lpstr>
      <vt:lpstr>le rôle de la terminologie</vt:lpstr>
      <vt:lpstr>différentes utilisations de la  terminologie</vt:lpstr>
      <vt:lpstr>Conférence de la DG Trad  « The Many FACES OF TRANSLATION »</vt:lpstr>
      <vt:lpstr>Langage des citoyens  au parlement européen</vt:lpstr>
      <vt:lpstr>Présentation du site TermCoord.eu (1)</vt:lpstr>
      <vt:lpstr>Présentation du site TermCoord.eu (2)</vt:lpstr>
      <vt:lpstr>Présentation du site TermCoord.eu (3)</vt:lpstr>
      <vt:lpstr>Présentation du site TermCoord.eu (4)</vt:lpstr>
      <vt:lpstr>Présentation du site TermCoord.eu (5)</vt:lpstr>
      <vt:lpstr>Présentation du site TermCoord.eu (6)</vt:lpstr>
      <vt:lpstr>Présentation du site TermCoord.eu (7)</vt:lpstr>
      <vt:lpstr>Présentation du site TermCoord.eu (8)</vt:lpstr>
      <vt:lpstr>Citizens’ App (1)</vt:lpstr>
      <vt:lpstr>Citizens’ App (2)</vt:lpstr>
      <vt:lpstr>QUESTIONS?         dgtrad.termcoord@europarl.europa.eu</vt:lpstr>
      <vt:lpstr>PowerPoint Presentation</vt:lpstr>
    </vt:vector>
  </TitlesOfParts>
  <Company>European Parliament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terminologie au service  de la communication multilingue  avec les citoyens</dc:title>
  <dc:creator>POCHET Emmanuel</dc:creator>
  <cp:lastModifiedBy>POCHET Emmanuel</cp:lastModifiedBy>
  <cp:revision>65</cp:revision>
  <dcterms:created xsi:type="dcterms:W3CDTF">2021-10-19T08:48:54Z</dcterms:created>
  <dcterms:modified xsi:type="dcterms:W3CDTF">2021-11-05T13:12:33Z</dcterms:modified>
</cp:coreProperties>
</file>